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84" r:id="rId2"/>
    <p:sldId id="365" r:id="rId3"/>
    <p:sldId id="338" r:id="rId4"/>
    <p:sldId id="366" r:id="rId5"/>
    <p:sldId id="369" r:id="rId6"/>
    <p:sldId id="364" r:id="rId7"/>
    <p:sldId id="348" r:id="rId8"/>
    <p:sldId id="362" r:id="rId9"/>
    <p:sldId id="371" r:id="rId10"/>
    <p:sldId id="367" r:id="rId11"/>
    <p:sldId id="368" r:id="rId12"/>
    <p:sldId id="370" r:id="rId13"/>
    <p:sldId id="339" r:id="rId14"/>
    <p:sldId id="363" r:id="rId15"/>
    <p:sldId id="334" r:id="rId16"/>
    <p:sldId id="347" r:id="rId17"/>
    <p:sldId id="293"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027A"/>
    <a:srgbClr val="BCAD9A"/>
    <a:srgbClr val="CCC1B2"/>
    <a:srgbClr val="009E49"/>
    <a:srgbClr val="CC99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27" autoAdjust="0"/>
    <p:restoredTop sz="94624" autoAdjust="0"/>
  </p:normalViewPr>
  <p:slideViewPr>
    <p:cSldViewPr>
      <p:cViewPr varScale="1">
        <p:scale>
          <a:sx n="66" d="100"/>
          <a:sy n="66" d="100"/>
        </p:scale>
        <p:origin x="101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A704B1F-8553-49EF-97D6-6DE8BED15DC7}" type="datetimeFigureOut">
              <a:rPr lang="en-US" smtClean="0"/>
              <a:pPr/>
              <a:t>2/9/2018</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869079D-149E-43C3-8CCE-F308B4E17095}" type="slidenum">
              <a:rPr lang="en-US" smtClean="0"/>
              <a:pPr/>
              <a:t>‹#›</a:t>
            </a:fld>
            <a:endParaRPr lang="en-US" dirty="0"/>
          </a:p>
        </p:txBody>
      </p:sp>
    </p:spTree>
    <p:extLst>
      <p:ext uri="{BB962C8B-B14F-4D97-AF65-F5344CB8AC3E}">
        <p14:creationId xmlns:p14="http://schemas.microsoft.com/office/powerpoint/2010/main" val="3989637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dirty="0"/>
          </a:p>
        </p:txBody>
      </p:sp>
      <p:sp>
        <p:nvSpPr>
          <p:cNvPr id="410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CF618CA4-2F81-4FB3-8B42-1810F4EFDB51}" type="slidenum">
              <a:rPr lang="en-US"/>
              <a:pPr>
                <a:defRPr/>
              </a:pPr>
              <a:t>‹#›</a:t>
            </a:fld>
            <a:endParaRPr lang="en-US" dirty="0"/>
          </a:p>
        </p:txBody>
      </p:sp>
    </p:spTree>
    <p:extLst>
      <p:ext uri="{BB962C8B-B14F-4D97-AF65-F5344CB8AC3E}">
        <p14:creationId xmlns:p14="http://schemas.microsoft.com/office/powerpoint/2010/main" val="3020983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4B1B9493-6318-4C39-8A42-7055AC0978EB}" type="slidenum">
              <a:rPr lang="en-US" sz="1200"/>
              <a:pPr algn="r"/>
              <a:t>1</a:t>
            </a:fld>
            <a:endParaRPr lang="en-US" sz="1200" dirty="0"/>
          </a:p>
        </p:txBody>
      </p:sp>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endParaRPr lang="en-US" dirty="0" smtClean="0"/>
          </a:p>
        </p:txBody>
      </p:sp>
      <p:sp>
        <p:nvSpPr>
          <p:cNvPr id="20484"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BF703FC1-2BF9-446D-83A0-135C73CFC1DB}" type="slidenum">
              <a:rPr lang="en-US" sz="1200"/>
              <a:pPr algn="r"/>
              <a:t>1</a:t>
            </a:fld>
            <a:endParaRPr lang="en-US" sz="1200" dirty="0"/>
          </a:p>
        </p:txBody>
      </p:sp>
    </p:spTree>
    <p:extLst>
      <p:ext uri="{BB962C8B-B14F-4D97-AF65-F5344CB8AC3E}">
        <p14:creationId xmlns:p14="http://schemas.microsoft.com/office/powerpoint/2010/main" val="170737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37A1527C-D573-4786-B935-5DBEDB51E5FA}" type="slidenum">
              <a:rPr lang="en-US" sz="1200"/>
              <a:pPr algn="r"/>
              <a:t>17</a:t>
            </a:fld>
            <a:endParaRPr lang="en-US" sz="1200" dirty="0"/>
          </a:p>
        </p:txBody>
      </p:sp>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dirty="0" smtClean="0"/>
          </a:p>
        </p:txBody>
      </p:sp>
      <p:sp>
        <p:nvSpPr>
          <p:cNvPr id="35844" name="Slide Number Placeholder 3"/>
          <p:cNvSpPr txBox="1">
            <a:spLocks noGrp="1"/>
          </p:cNvSpPr>
          <p:nvPr/>
        </p:nvSpPr>
        <p:spPr bwMode="auto">
          <a:xfrm>
            <a:off x="3970938" y="8829967"/>
            <a:ext cx="3037840" cy="464820"/>
          </a:xfrm>
          <a:prstGeom prst="rect">
            <a:avLst/>
          </a:prstGeom>
          <a:noFill/>
          <a:ln w="9525">
            <a:noFill/>
            <a:miter lim="800000"/>
            <a:headEnd/>
            <a:tailEnd/>
          </a:ln>
        </p:spPr>
        <p:txBody>
          <a:bodyPr lIns="93177" tIns="46589" rIns="93177" bIns="46589" anchor="b"/>
          <a:lstStyle/>
          <a:p>
            <a:pPr algn="r"/>
            <a:fld id="{22051318-6B91-413D-870A-4424E722BB58}" type="slidenum">
              <a:rPr lang="en-US" sz="1200"/>
              <a:pPr algn="r"/>
              <a:t>17</a:t>
            </a:fld>
            <a:endParaRPr lang="en-US" sz="1200" dirty="0"/>
          </a:p>
        </p:txBody>
      </p:sp>
    </p:spTree>
    <p:extLst>
      <p:ext uri="{BB962C8B-B14F-4D97-AF65-F5344CB8AC3E}">
        <p14:creationId xmlns:p14="http://schemas.microsoft.com/office/powerpoint/2010/main" val="853926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303B90-A56F-4C80-BC07-02D5B3E80C5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9DEEE1-C61B-481E-847F-2EB0E62835C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48ED40F-C358-4C00-895B-E17D31275A5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7BF0146-BB95-4235-95E9-D13579718D7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446D2B8-9467-4C49-ACBB-D32E67C8D26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DED3FA7-5FD5-46D4-A8C6-E1F0BC35D68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825C6BC-E718-413F-92F3-E1FF3950758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BE8C8D6-D811-42A6-BDC4-1B4871F394A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65BA9A2-E89D-428E-A0AC-27146F63DBBC}"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4712614E-3BFC-495D-9DC8-E1FC1165289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182089D-A53D-40E4-962F-3F3932D0E31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37FE24-2B7C-4F4A-BA20-6B07462A7FD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246EBFF-E00E-47B2-86AD-9D83B835D56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g"/><Relationship Id="rId4" Type="http://schemas.openxmlformats.org/officeDocument/2006/relationships/image" Target="../media/image12.jpg"/></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0" y="2667000"/>
            <a:ext cx="9144000" cy="2646878"/>
          </a:xfrm>
          <a:prstGeom prst="rect">
            <a:avLst/>
          </a:prstGeom>
          <a:noFill/>
          <a:ln w="9525">
            <a:noFill/>
            <a:miter lim="800000"/>
            <a:headEnd/>
            <a:tailEnd/>
          </a:ln>
        </p:spPr>
        <p:txBody>
          <a:bodyPr>
            <a:spAutoFit/>
          </a:bodyPr>
          <a:lstStyle/>
          <a:p>
            <a:pPr algn="ctr">
              <a:spcAft>
                <a:spcPts val="600"/>
              </a:spcAft>
            </a:pPr>
            <a:r>
              <a:rPr lang="en-US" sz="3600" b="1" dirty="0" smtClean="0">
                <a:solidFill>
                  <a:srgbClr val="5B027A"/>
                </a:solidFill>
                <a:latin typeface="Gill Sans MT" panose="020B0502020104020203" pitchFamily="34" charset="0"/>
              </a:rPr>
              <a:t>TREE Fund Report for</a:t>
            </a:r>
          </a:p>
          <a:p>
            <a:pPr algn="ctr">
              <a:spcAft>
                <a:spcPts val="600"/>
              </a:spcAft>
            </a:pPr>
            <a:r>
              <a:rPr lang="en-US" sz="3600" b="1" dirty="0" smtClean="0">
                <a:solidFill>
                  <a:srgbClr val="FF0000"/>
                </a:solidFill>
                <a:latin typeface="Gill Sans MT" panose="020B0502020104020203" pitchFamily="34" charset="0"/>
              </a:rPr>
              <a:t>Your Organization Here</a:t>
            </a:r>
          </a:p>
          <a:p>
            <a:pPr algn="ctr">
              <a:spcAft>
                <a:spcPts val="600"/>
              </a:spcAft>
            </a:pPr>
            <a:endParaRPr lang="en-US" sz="1400" dirty="0">
              <a:solidFill>
                <a:srgbClr val="5B027A"/>
              </a:solidFill>
              <a:latin typeface="Gill Sans MT" panose="020B0502020104020203" pitchFamily="34" charset="0"/>
            </a:endParaRPr>
          </a:p>
          <a:p>
            <a:pPr algn="ctr">
              <a:spcAft>
                <a:spcPts val="600"/>
              </a:spcAft>
            </a:pPr>
            <a:r>
              <a:rPr lang="en-US" sz="3200" i="1" dirty="0" smtClean="0">
                <a:latin typeface="Gill Sans MT" panose="020B0502020104020203" pitchFamily="34" charset="0"/>
              </a:rPr>
              <a:t>By </a:t>
            </a:r>
            <a:r>
              <a:rPr lang="en-US" sz="3200" i="1" dirty="0" smtClean="0">
                <a:solidFill>
                  <a:srgbClr val="FF0000"/>
                </a:solidFill>
                <a:latin typeface="Gill Sans MT" panose="020B0502020104020203" pitchFamily="34" charset="0"/>
              </a:rPr>
              <a:t>Name, </a:t>
            </a:r>
            <a:r>
              <a:rPr lang="en-US" sz="2800" i="1" dirty="0" smtClean="0">
                <a:solidFill>
                  <a:srgbClr val="FF0000"/>
                </a:solidFill>
                <a:latin typeface="Gill Sans MT" panose="020B0502020104020203" pitchFamily="34" charset="0"/>
              </a:rPr>
              <a:t>Title</a:t>
            </a:r>
          </a:p>
          <a:p>
            <a:pPr algn="ctr">
              <a:spcAft>
                <a:spcPts val="600"/>
              </a:spcAft>
            </a:pPr>
            <a:r>
              <a:rPr lang="en-US" sz="2800" i="1" dirty="0" smtClean="0">
                <a:solidFill>
                  <a:srgbClr val="FF0000"/>
                </a:solidFill>
                <a:latin typeface="Gill Sans MT" panose="020B0502020104020203" pitchFamily="34" charset="0"/>
              </a:rPr>
              <a:t>Date, Place</a:t>
            </a:r>
            <a:endParaRPr lang="en-US" sz="2800" i="1" dirty="0">
              <a:solidFill>
                <a:srgbClr val="FF0000"/>
              </a:solidFill>
              <a:latin typeface="Gill Sans MT" panose="020B0502020104020203"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0398" y="152400"/>
            <a:ext cx="2603204" cy="242773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5184" y="457200"/>
            <a:ext cx="7848600" cy="5447645"/>
          </a:xfrm>
          <a:prstGeom prst="rect">
            <a:avLst/>
          </a:prstGeom>
        </p:spPr>
        <p:txBody>
          <a:bodyPr wrap="square">
            <a:spAutoFit/>
          </a:bodyPr>
          <a:lstStyle/>
          <a:p>
            <a:pPr algn="ctr"/>
            <a:r>
              <a:rPr lang="en-US" sz="3600" b="1" dirty="0" smtClean="0">
                <a:solidFill>
                  <a:srgbClr val="5B027A"/>
                </a:solidFill>
                <a:latin typeface="Gill Sans MT" panose="020B0502020104020203" pitchFamily="34" charset="0"/>
                <a:cs typeface="Arial" charset="0"/>
              </a:rPr>
              <a:t>2018 Research Grant Programs</a:t>
            </a:r>
          </a:p>
          <a:p>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Hyland R. Johns Grant Program</a:t>
            </a:r>
          </a:p>
          <a:p>
            <a:pPr marL="914400" lvl="1" indent="-457200">
              <a:buFont typeface="Arial" panose="020B0604020202020204" pitchFamily="34" charset="0"/>
              <a:buChar char="•"/>
            </a:pPr>
            <a:r>
              <a:rPr lang="en-US" sz="2400" dirty="0" smtClean="0">
                <a:latin typeface="Gill Sans MT" panose="020B0502020104020203" pitchFamily="34" charset="0"/>
              </a:rPr>
              <a:t>Spring Cycle, Up to $50,000</a:t>
            </a:r>
            <a:r>
              <a:rPr lang="en-US" sz="2400" dirty="0">
                <a:latin typeface="Gill Sans MT" panose="020B0502020104020203" pitchFamily="34" charset="0"/>
              </a:rPr>
              <a:t> </a:t>
            </a:r>
            <a:r>
              <a:rPr lang="en-US" sz="2400" dirty="0" smtClean="0">
                <a:latin typeface="Gill Sans MT" panose="020B0502020104020203" pitchFamily="34" charset="0"/>
              </a:rPr>
              <a:t>each</a:t>
            </a:r>
          </a:p>
          <a:p>
            <a:pPr marL="914400" lvl="1" indent="-457200">
              <a:buFont typeface="Arial" panose="020B0604020202020204" pitchFamily="34" charset="0"/>
              <a:buChar char="•"/>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a:latin typeface="Gill Sans MT" panose="020B0502020104020203" pitchFamily="34" charset="0"/>
              </a:rPr>
              <a:t>Utility Arborist Research Fund (New in 2018)</a:t>
            </a:r>
          </a:p>
          <a:p>
            <a:pPr marL="914400" lvl="1" indent="-457200">
              <a:buFont typeface="Arial" panose="020B0604020202020204" pitchFamily="34" charset="0"/>
              <a:buChar char="•"/>
            </a:pPr>
            <a:r>
              <a:rPr lang="en-US" sz="2400" dirty="0">
                <a:latin typeface="Gill Sans MT" panose="020B0502020104020203" pitchFamily="34" charset="0"/>
              </a:rPr>
              <a:t>Spring Cycle, Up to $50,000 </a:t>
            </a:r>
            <a:r>
              <a:rPr lang="en-US" sz="2400" dirty="0" smtClean="0">
                <a:latin typeface="Gill Sans MT" panose="020B0502020104020203" pitchFamily="34" charset="0"/>
              </a:rPr>
              <a:t>each</a:t>
            </a:r>
          </a:p>
          <a:p>
            <a:pPr marL="914400" lvl="1" indent="-457200">
              <a:buFont typeface="Arial" panose="020B0604020202020204" pitchFamily="34" charset="0"/>
              <a:buChar char="•"/>
            </a:pPr>
            <a:endParaRPr lang="en-US" sz="800" dirty="0">
              <a:latin typeface="Gill Sans MT" panose="020B0502020104020203" pitchFamily="34" charset="0"/>
            </a:endParaRPr>
          </a:p>
          <a:p>
            <a:pPr marL="457200" indent="-457200">
              <a:buFont typeface="Wingdings" panose="05000000000000000000" pitchFamily="2" charset="2"/>
              <a:buChar char="Ø"/>
            </a:pPr>
            <a:r>
              <a:rPr lang="en-US" sz="2800" dirty="0">
                <a:latin typeface="Gill Sans MT" panose="020B0502020104020203" pitchFamily="34" charset="0"/>
              </a:rPr>
              <a:t>John Z. </a:t>
            </a:r>
            <a:r>
              <a:rPr lang="en-US" sz="2800" dirty="0" err="1">
                <a:latin typeface="Gill Sans MT" panose="020B0502020104020203" pitchFamily="34" charset="0"/>
              </a:rPr>
              <a:t>Duling</a:t>
            </a:r>
            <a:r>
              <a:rPr lang="en-US" sz="2800" dirty="0">
                <a:latin typeface="Gill Sans MT" panose="020B0502020104020203" pitchFamily="34" charset="0"/>
              </a:rPr>
              <a:t> Grant Program</a:t>
            </a:r>
          </a:p>
          <a:p>
            <a:pPr marL="914400" lvl="1" indent="-457200">
              <a:buFont typeface="Arial" panose="020B0604020202020204" pitchFamily="34" charset="0"/>
              <a:buChar char="•"/>
            </a:pPr>
            <a:r>
              <a:rPr lang="en-US" sz="2400" dirty="0">
                <a:latin typeface="Gill Sans MT" panose="020B0502020104020203" pitchFamily="34" charset="0"/>
              </a:rPr>
              <a:t>Fall Cycle, Up to $25,000 </a:t>
            </a:r>
            <a:r>
              <a:rPr lang="en-US" sz="2400" dirty="0" smtClean="0">
                <a:latin typeface="Gill Sans MT" panose="020B0502020104020203" pitchFamily="34" charset="0"/>
              </a:rPr>
              <a:t>each</a:t>
            </a:r>
          </a:p>
          <a:p>
            <a:pPr marL="914400" lvl="1" indent="-457200">
              <a:buFont typeface="Arial" panose="020B0604020202020204" pitchFamily="34" charset="0"/>
              <a:buChar char="•"/>
            </a:pPr>
            <a:endParaRPr lang="en-US" sz="800" dirty="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Safe </a:t>
            </a:r>
            <a:r>
              <a:rPr lang="en-US" sz="2800" dirty="0">
                <a:latin typeface="Gill Sans MT" panose="020B0502020104020203" pitchFamily="34" charset="0"/>
              </a:rPr>
              <a:t>Arborist Techniques Fund </a:t>
            </a:r>
            <a:r>
              <a:rPr lang="en-US" sz="2800" dirty="0" smtClean="0">
                <a:latin typeface="Gill Sans MT" panose="020B0502020104020203" pitchFamily="34" charset="0"/>
              </a:rPr>
              <a:t>(New in 2017)</a:t>
            </a:r>
          </a:p>
          <a:p>
            <a:pPr marL="914400" lvl="1" indent="-457200">
              <a:buFont typeface="Arial" panose="020B0604020202020204" pitchFamily="34" charset="0"/>
              <a:buChar char="•"/>
            </a:pPr>
            <a:r>
              <a:rPr lang="en-US" sz="2400" dirty="0">
                <a:latin typeface="Gill Sans MT" panose="020B0502020104020203" pitchFamily="34" charset="0"/>
              </a:rPr>
              <a:t>Spring Cycle, Up to $</a:t>
            </a:r>
            <a:r>
              <a:rPr lang="en-US" sz="2400" dirty="0" smtClean="0">
                <a:latin typeface="Gill Sans MT" panose="020B0502020104020203" pitchFamily="34" charset="0"/>
              </a:rPr>
              <a:t>10,000 each</a:t>
            </a:r>
          </a:p>
          <a:p>
            <a:pPr lvl="1"/>
            <a:endParaRPr lang="en-US" sz="800" dirty="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Jack Kimmel International Grant Program</a:t>
            </a:r>
          </a:p>
          <a:p>
            <a:pPr marL="914400" lvl="1" indent="-457200">
              <a:buFont typeface="Arial" panose="020B0604020202020204" pitchFamily="34" charset="0"/>
              <a:buChar char="•"/>
            </a:pPr>
            <a:r>
              <a:rPr lang="en-US" sz="2400" dirty="0">
                <a:latin typeface="Gill Sans MT" panose="020B0502020104020203" pitchFamily="34" charset="0"/>
              </a:rPr>
              <a:t>Fall Cycle, Up to </a:t>
            </a:r>
            <a:r>
              <a:rPr lang="en-US" sz="2400" dirty="0" smtClean="0">
                <a:latin typeface="Gill Sans MT" panose="020B0502020104020203" pitchFamily="34" charset="0"/>
              </a:rPr>
              <a:t>$10,000 each</a:t>
            </a:r>
            <a:endParaRPr lang="en-US" sz="2800" dirty="0" smtClean="0">
              <a:latin typeface="Gill Sans MT" panose="020B0502020104020203" pitchFamily="34" charset="0"/>
            </a:endParaRPr>
          </a:p>
        </p:txBody>
      </p:sp>
    </p:spTree>
    <p:extLst>
      <p:ext uri="{BB962C8B-B14F-4D97-AF65-F5344CB8AC3E}">
        <p14:creationId xmlns:p14="http://schemas.microsoft.com/office/powerpoint/2010/main" val="837555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5184" y="685800"/>
            <a:ext cx="7848600" cy="5016758"/>
          </a:xfrm>
          <a:prstGeom prst="rect">
            <a:avLst/>
          </a:prstGeom>
        </p:spPr>
        <p:txBody>
          <a:bodyPr wrap="square">
            <a:spAutoFit/>
          </a:bodyPr>
          <a:lstStyle/>
          <a:p>
            <a:pPr algn="ctr"/>
            <a:r>
              <a:rPr lang="en-US" sz="3600" b="1" dirty="0" smtClean="0">
                <a:solidFill>
                  <a:srgbClr val="5B027A"/>
                </a:solidFill>
                <a:latin typeface="Gill Sans MT" panose="020B0502020104020203" pitchFamily="34" charset="0"/>
                <a:cs typeface="Arial" charset="0"/>
              </a:rPr>
              <a:t>2018 Education Grants</a:t>
            </a:r>
          </a:p>
          <a:p>
            <a:pPr algn="ctr"/>
            <a:r>
              <a:rPr lang="en-US" sz="3600" b="1" dirty="0" smtClean="0">
                <a:solidFill>
                  <a:srgbClr val="5B027A"/>
                </a:solidFill>
                <a:latin typeface="Gill Sans MT" panose="020B0502020104020203" pitchFamily="34" charset="0"/>
                <a:cs typeface="Arial" charset="0"/>
              </a:rPr>
              <a:t>and Scholarship Programs</a:t>
            </a:r>
          </a:p>
          <a:p>
            <a:pPr algn="ctr"/>
            <a:endParaRPr lang="en-US" sz="1200" b="1" dirty="0" smtClean="0">
              <a:solidFill>
                <a:srgbClr val="5B027A"/>
              </a:solidFill>
              <a:latin typeface="Gill Sans MT" panose="020B0502020104020203" pitchFamily="34" charset="0"/>
              <a:cs typeface="Arial" charset="0"/>
            </a:endParaRPr>
          </a:p>
          <a:p>
            <a:pPr algn="ctr"/>
            <a:endParaRPr lang="en-US" sz="1200" b="1" dirty="0" smtClean="0">
              <a:solidFill>
                <a:srgbClr val="5B027A"/>
              </a:solidFill>
              <a:latin typeface="Gill Sans MT" panose="020B0502020104020203" pitchFamily="34" charset="0"/>
              <a:cs typeface="Arial" charset="0"/>
            </a:endParaRPr>
          </a:p>
          <a:p>
            <a:pPr marL="457200" lvl="0" indent="-457200">
              <a:buFont typeface="Wingdings" panose="05000000000000000000" pitchFamily="2" charset="2"/>
              <a:buChar char="Ø"/>
            </a:pPr>
            <a:r>
              <a:rPr lang="en-US" sz="2400" dirty="0" smtClean="0">
                <a:solidFill>
                  <a:srgbClr val="000000"/>
                </a:solidFill>
                <a:latin typeface="Gill Sans MT" panose="020B0502020104020203" pitchFamily="34" charset="0"/>
              </a:rPr>
              <a:t>Ohio Chapter ISA Education Grants ($5,000)</a:t>
            </a:r>
            <a:endParaRPr lang="en-US" sz="2400" dirty="0">
              <a:solidFill>
                <a:srgbClr val="000000"/>
              </a:solidFill>
              <a:latin typeface="Gill Sans MT" panose="020B0502020104020203" pitchFamily="34" charset="0"/>
            </a:endParaRPr>
          </a:p>
          <a:p>
            <a:pPr marL="914400" lvl="1" indent="-457200">
              <a:buFont typeface="Arial" panose="020B0604020202020204" pitchFamily="34" charset="0"/>
              <a:buChar char="•"/>
            </a:pPr>
            <a:endParaRPr lang="en-US" sz="1200" dirty="0">
              <a:solidFill>
                <a:srgbClr val="000000"/>
              </a:solidFill>
              <a:latin typeface="Gill Sans MT" panose="020B0502020104020203" pitchFamily="34" charset="0"/>
            </a:endParaRPr>
          </a:p>
          <a:p>
            <a:pPr marL="457200" lvl="0" indent="-457200">
              <a:buFont typeface="Wingdings" panose="05000000000000000000" pitchFamily="2" charset="2"/>
              <a:buChar char="Ø"/>
            </a:pPr>
            <a:r>
              <a:rPr lang="en-US" sz="2400" dirty="0" smtClean="0">
                <a:solidFill>
                  <a:srgbClr val="000000"/>
                </a:solidFill>
                <a:latin typeface="Gill Sans MT" panose="020B0502020104020203" pitchFamily="34" charset="0"/>
              </a:rPr>
              <a:t>Robert Felix Memorial Scholarships ($5,000)</a:t>
            </a:r>
            <a:endParaRPr lang="en-US" sz="2400" dirty="0">
              <a:solidFill>
                <a:srgbClr val="000000"/>
              </a:solidFill>
              <a:latin typeface="Gill Sans MT" panose="020B0502020104020203" pitchFamily="34" charset="0"/>
            </a:endParaRPr>
          </a:p>
          <a:p>
            <a:pPr marL="914400" lvl="1" indent="-457200">
              <a:buFont typeface="Arial" panose="020B0604020202020204" pitchFamily="34" charset="0"/>
              <a:buChar char="•"/>
            </a:pPr>
            <a:endParaRPr lang="en-US" sz="1200" dirty="0">
              <a:solidFill>
                <a:srgbClr val="000000"/>
              </a:solidFill>
              <a:latin typeface="Gill Sans MT" panose="020B0502020104020203" pitchFamily="34" charset="0"/>
            </a:endParaRPr>
          </a:p>
          <a:p>
            <a:pPr marL="457200" lvl="0" indent="-457200">
              <a:buFont typeface="Wingdings" panose="05000000000000000000" pitchFamily="2" charset="2"/>
              <a:buChar char="Ø"/>
            </a:pPr>
            <a:r>
              <a:rPr lang="en-US" sz="2400" dirty="0" smtClean="0">
                <a:solidFill>
                  <a:srgbClr val="000000"/>
                </a:solidFill>
                <a:latin typeface="Gill Sans MT" panose="020B0502020104020203" pitchFamily="34" charset="0"/>
              </a:rPr>
              <a:t>Bonnie Appleton Memorial Scholarships ($5,000)</a:t>
            </a:r>
            <a:endParaRPr lang="en-US" sz="2400" dirty="0">
              <a:solidFill>
                <a:srgbClr val="000000"/>
              </a:solidFill>
              <a:latin typeface="Gill Sans MT" panose="020B0502020104020203" pitchFamily="34" charset="0"/>
            </a:endParaRPr>
          </a:p>
          <a:p>
            <a:pPr marL="914400" lvl="1" indent="-457200">
              <a:buFont typeface="Arial" panose="020B0604020202020204" pitchFamily="34" charset="0"/>
              <a:buChar char="•"/>
            </a:pPr>
            <a:r>
              <a:rPr lang="en-US" sz="2000" dirty="0" smtClean="0">
                <a:solidFill>
                  <a:srgbClr val="000000"/>
                </a:solidFill>
                <a:latin typeface="Gill Sans MT" panose="020B0502020104020203" pitchFamily="34" charset="0"/>
              </a:rPr>
              <a:t>New in 2018</a:t>
            </a:r>
            <a:endParaRPr lang="en-US" sz="2000" dirty="0">
              <a:solidFill>
                <a:srgbClr val="000000"/>
              </a:solidFill>
              <a:latin typeface="Gill Sans MT" panose="020B0502020104020203" pitchFamily="34" charset="0"/>
            </a:endParaRPr>
          </a:p>
          <a:p>
            <a:pPr marL="914400" lvl="1" indent="-457200">
              <a:buFont typeface="Arial" panose="020B0604020202020204" pitchFamily="34" charset="0"/>
              <a:buChar char="•"/>
            </a:pPr>
            <a:endParaRPr lang="en-US" sz="1200" dirty="0">
              <a:solidFill>
                <a:srgbClr val="000000"/>
              </a:solidFill>
              <a:latin typeface="Gill Sans MT" panose="020B0502020104020203" pitchFamily="34" charset="0"/>
            </a:endParaRPr>
          </a:p>
          <a:p>
            <a:pPr marL="457200" lvl="0" indent="-457200">
              <a:buFont typeface="Wingdings" panose="05000000000000000000" pitchFamily="2" charset="2"/>
              <a:buChar char="Ø"/>
            </a:pPr>
            <a:r>
              <a:rPr lang="en-US" sz="2400" dirty="0">
                <a:solidFill>
                  <a:srgbClr val="000000"/>
                </a:solidFill>
                <a:latin typeface="Gill Sans MT" panose="020B0502020104020203" pitchFamily="34" charset="0"/>
              </a:rPr>
              <a:t>John </a:t>
            </a:r>
            <a:r>
              <a:rPr lang="en-US" sz="2400" dirty="0" smtClean="0">
                <a:solidFill>
                  <a:srgbClr val="000000"/>
                </a:solidFill>
                <a:latin typeface="Gill Sans MT" panose="020B0502020104020203" pitchFamily="34" charset="0"/>
              </a:rPr>
              <a:t>Wright Memorial Scholarships ($2,000)</a:t>
            </a:r>
            <a:endParaRPr lang="en-US" sz="2400" dirty="0">
              <a:solidFill>
                <a:srgbClr val="000000"/>
              </a:solidFill>
              <a:latin typeface="Gill Sans MT" panose="020B0502020104020203" pitchFamily="34" charset="0"/>
            </a:endParaRPr>
          </a:p>
          <a:p>
            <a:pPr marL="914400" lvl="1" indent="-457200">
              <a:buFont typeface="Arial" panose="020B0604020202020204" pitchFamily="34" charset="0"/>
              <a:buChar char="•"/>
            </a:pPr>
            <a:endParaRPr lang="en-US" sz="1200" dirty="0">
              <a:solidFill>
                <a:srgbClr val="000000"/>
              </a:solidFill>
              <a:latin typeface="Gill Sans MT" panose="020B0502020104020203" pitchFamily="34" charset="0"/>
            </a:endParaRPr>
          </a:p>
          <a:p>
            <a:pPr marL="457200" lvl="0" indent="-457200">
              <a:buFont typeface="Wingdings" panose="05000000000000000000" pitchFamily="2" charset="2"/>
              <a:buChar char="Ø"/>
            </a:pPr>
            <a:r>
              <a:rPr lang="en-US" sz="2400" dirty="0" smtClean="0">
                <a:solidFill>
                  <a:srgbClr val="000000"/>
                </a:solidFill>
                <a:latin typeface="Gill Sans MT" panose="020B0502020104020203" pitchFamily="34" charset="0"/>
              </a:rPr>
              <a:t>Horace M. Thayer Scholarships ($3,000)</a:t>
            </a:r>
          </a:p>
          <a:p>
            <a:pPr marL="457200" lvl="0" indent="-457200">
              <a:buFont typeface="Wingdings" panose="05000000000000000000" pitchFamily="2" charset="2"/>
              <a:buChar char="Ø"/>
            </a:pPr>
            <a:endParaRPr lang="en-US" sz="1200" dirty="0">
              <a:solidFill>
                <a:srgbClr val="000000"/>
              </a:solidFill>
              <a:latin typeface="Gill Sans MT" panose="020B0502020104020203" pitchFamily="34" charset="0"/>
            </a:endParaRPr>
          </a:p>
          <a:p>
            <a:pPr marL="457200" lvl="0" indent="-457200">
              <a:buFont typeface="Wingdings" panose="05000000000000000000" pitchFamily="2" charset="2"/>
              <a:buChar char="Ø"/>
            </a:pPr>
            <a:r>
              <a:rPr lang="en-US" sz="2400" dirty="0" smtClean="0">
                <a:solidFill>
                  <a:srgbClr val="000000"/>
                </a:solidFill>
                <a:latin typeface="Gill Sans MT" panose="020B0502020104020203" pitchFamily="34" charset="0"/>
              </a:rPr>
              <a:t>Fran Ward Women in Arboriculture Scholarships ($3,000)</a:t>
            </a:r>
            <a:endParaRPr lang="en-US" sz="2400" dirty="0">
              <a:solidFill>
                <a:srgbClr val="000000"/>
              </a:solidFill>
              <a:latin typeface="Gill Sans MT" panose="020B0502020104020203" pitchFamily="34" charset="0"/>
            </a:endParaRPr>
          </a:p>
        </p:txBody>
      </p:sp>
    </p:spTree>
    <p:extLst>
      <p:ext uri="{BB962C8B-B14F-4D97-AF65-F5344CB8AC3E}">
        <p14:creationId xmlns:p14="http://schemas.microsoft.com/office/powerpoint/2010/main" val="122684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ChangeArrowheads="1"/>
          </p:cNvSpPr>
          <p:nvPr/>
        </p:nvSpPr>
        <p:spPr bwMode="auto">
          <a:xfrm>
            <a:off x="457200" y="9400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5B027A"/>
                </a:solidFill>
                <a:latin typeface="Gill Sans MT" panose="020B0502020104020203" pitchFamily="34" charset="0"/>
              </a:rPr>
              <a:t>2018 Webinars</a:t>
            </a:r>
            <a:endParaRPr lang="en-US" sz="3600" b="1" dirty="0">
              <a:solidFill>
                <a:srgbClr val="5B027A"/>
              </a:solidFill>
              <a:latin typeface="Gill Sans MT" panose="020B0502020104020203"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8655860"/>
              </p:ext>
            </p:extLst>
          </p:nvPr>
        </p:nvGraphicFramePr>
        <p:xfrm>
          <a:off x="609600" y="1104207"/>
          <a:ext cx="7239000" cy="2651760"/>
        </p:xfrm>
        <a:graphic>
          <a:graphicData uri="http://schemas.openxmlformats.org/drawingml/2006/table">
            <a:tbl>
              <a:tblPr/>
              <a:tblGrid>
                <a:gridCol w="1005417"/>
                <a:gridCol w="6233583"/>
              </a:tblGrid>
              <a:tr h="0">
                <a:tc>
                  <a:txBody>
                    <a:bodyPr/>
                    <a:lstStyle/>
                    <a:p>
                      <a:endParaRPr lang="en-US" dirty="0"/>
                    </a:p>
                  </a:txBody>
                  <a:tcPr anchor="ctr">
                    <a:lnL>
                      <a:noFill/>
                    </a:lnL>
                    <a:lnR>
                      <a:noFill/>
                    </a:lnR>
                    <a:lnT>
                      <a:noFill/>
                    </a:lnT>
                    <a:lnB>
                      <a:noFill/>
                    </a:lnB>
                  </a:tcPr>
                </a:tc>
                <a:tc>
                  <a:txBody>
                    <a:bodyPr/>
                    <a:lstStyle/>
                    <a:p>
                      <a:r>
                        <a:rPr lang="en-US" b="1" dirty="0">
                          <a:latin typeface="Gill Sans MT" panose="020B0502020104020203" pitchFamily="34" charset="0"/>
                        </a:rPr>
                        <a:t>Dr. Michael Arnold</a:t>
                      </a:r>
                      <a:r>
                        <a:rPr lang="en-US" dirty="0">
                          <a:latin typeface="Gill Sans MT" panose="020B0502020104020203" pitchFamily="34" charset="0"/>
                        </a:rPr>
                        <a:t>, Texas A&amp;M University</a:t>
                      </a:r>
                    </a:p>
                    <a:p>
                      <a:r>
                        <a:rPr lang="en-US" dirty="0">
                          <a:latin typeface="Gill Sans MT" panose="020B0502020104020203" pitchFamily="34" charset="0"/>
                        </a:rPr>
                        <a:t>“Do Planting Stock Decisions Really Make Much </a:t>
                      </a:r>
                      <a:r>
                        <a:rPr lang="en-US" dirty="0" smtClean="0">
                          <a:latin typeface="Gill Sans MT" panose="020B0502020104020203" pitchFamily="34" charset="0"/>
                        </a:rPr>
                        <a:t>Difference</a:t>
                      </a:r>
                      <a:r>
                        <a:rPr lang="en-US" baseline="0" dirty="0" smtClean="0">
                          <a:latin typeface="Gill Sans MT" panose="020B0502020104020203" pitchFamily="34" charset="0"/>
                        </a:rPr>
                        <a:t> </a:t>
                      </a:r>
                      <a:r>
                        <a:rPr lang="en-US" dirty="0" smtClean="0">
                          <a:latin typeface="Gill Sans MT" panose="020B0502020104020203" pitchFamily="34" charset="0"/>
                        </a:rPr>
                        <a:t>Down The </a:t>
                      </a:r>
                      <a:r>
                        <a:rPr lang="en-US" dirty="0">
                          <a:latin typeface="Gill Sans MT" panose="020B0502020104020203" pitchFamily="34" charset="0"/>
                        </a:rPr>
                        <a:t>Road?”</a:t>
                      </a:r>
                    </a:p>
                    <a:p>
                      <a:r>
                        <a:rPr lang="en-US" b="1" dirty="0">
                          <a:latin typeface="Gill Sans MT" panose="020B0502020104020203" pitchFamily="34" charset="0"/>
                        </a:rPr>
                        <a:t>February 22</a:t>
                      </a:r>
                      <a:r>
                        <a:rPr lang="en-US" dirty="0">
                          <a:latin typeface="Gill Sans MT" panose="020B0502020104020203" pitchFamily="34" charset="0"/>
                        </a:rPr>
                        <a:t> at 12:00 p.m. </a:t>
                      </a:r>
                      <a:r>
                        <a:rPr lang="en-US" dirty="0" smtClean="0">
                          <a:latin typeface="Gill Sans MT" panose="020B0502020104020203" pitchFamily="34" charset="0"/>
                        </a:rPr>
                        <a:t>Central</a:t>
                      </a:r>
                    </a:p>
                    <a:p>
                      <a:endParaRPr lang="en-US" dirty="0"/>
                    </a:p>
                  </a:txBody>
                  <a:tcPr anchor="ctr">
                    <a:lnL>
                      <a:noFill/>
                    </a:lnL>
                    <a:lnR>
                      <a:noFill/>
                    </a:lnR>
                    <a:lnT>
                      <a:noFill/>
                    </a:lnT>
                    <a:lnB>
                      <a:noFill/>
                    </a:lnB>
                  </a:tcPr>
                </a:tc>
              </a:tr>
              <a:tr h="0">
                <a:tc>
                  <a:txBody>
                    <a:bodyPr/>
                    <a:lstStyle/>
                    <a:p>
                      <a:endParaRPr lang="en-US" dirty="0"/>
                    </a:p>
                  </a:txBody>
                  <a:tcPr anchor="ctr">
                    <a:lnL>
                      <a:noFill/>
                    </a:lnL>
                    <a:lnR>
                      <a:noFill/>
                    </a:lnR>
                    <a:lnT>
                      <a:noFill/>
                    </a:lnT>
                    <a:lnB>
                      <a:noFill/>
                    </a:lnB>
                  </a:tcPr>
                </a:tc>
                <a:tc>
                  <a:txBody>
                    <a:bodyPr/>
                    <a:lstStyle/>
                    <a:p>
                      <a:r>
                        <a:rPr lang="en-US" b="1" dirty="0">
                          <a:latin typeface="Gill Sans MT" panose="020B0502020104020203" pitchFamily="34" charset="0"/>
                        </a:rPr>
                        <a:t>Dr. Whitney </a:t>
                      </a:r>
                      <a:r>
                        <a:rPr lang="en-US" b="1" dirty="0" err="1">
                          <a:latin typeface="Gill Sans MT" panose="020B0502020104020203" pitchFamily="34" charset="0"/>
                        </a:rPr>
                        <a:t>Cranshaw</a:t>
                      </a:r>
                      <a:r>
                        <a:rPr lang="en-US" dirty="0">
                          <a:latin typeface="Gill Sans MT" panose="020B0502020104020203" pitchFamily="34" charset="0"/>
                        </a:rPr>
                        <a:t>, Colorado State University</a:t>
                      </a:r>
                    </a:p>
                    <a:p>
                      <a:r>
                        <a:rPr lang="en-US" dirty="0">
                          <a:latin typeface="Gill Sans MT" panose="020B0502020104020203" pitchFamily="34" charset="0"/>
                        </a:rPr>
                        <a:t>“Invasive Insects of Shade Trees: A 30 Year Perspective from Colorado”</a:t>
                      </a:r>
                    </a:p>
                    <a:p>
                      <a:r>
                        <a:rPr lang="en-US" b="1" dirty="0">
                          <a:latin typeface="Gill Sans MT" panose="020B0502020104020203" pitchFamily="34" charset="0"/>
                        </a:rPr>
                        <a:t>May 2</a:t>
                      </a:r>
                      <a:r>
                        <a:rPr lang="en-US" dirty="0">
                          <a:latin typeface="Gill Sans MT" panose="020B0502020104020203" pitchFamily="34" charset="0"/>
                        </a:rPr>
                        <a:t> at 12:00 p.m. Mountain</a:t>
                      </a:r>
                    </a:p>
                  </a:txBody>
                  <a:tcPr anchor="ctr">
                    <a:lnL>
                      <a:noFill/>
                    </a:lnL>
                    <a:lnR>
                      <a:noFill/>
                    </a:lnR>
                    <a:lnT>
                      <a:noFill/>
                    </a:lnT>
                    <a:lnB>
                      <a:noFill/>
                    </a:lnB>
                  </a:tcPr>
                </a:tc>
              </a:tr>
            </a:tbl>
          </a:graphicData>
        </a:graphic>
      </p:graphicFrame>
      <p:pic>
        <p:nvPicPr>
          <p:cNvPr id="1026" name="Picture 2" descr="https://www.treefund.org/wp-content/uploads/2016/03/Mike-Arnold-Photo-2016-125x1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27" y="1270499"/>
            <a:ext cx="790575"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s://www.treefund.org/wp-content/uploads/2016/03/Whitney-Cranshaw-Photo-2016-125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488" y="2674172"/>
            <a:ext cx="790575" cy="952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218486748"/>
              </p:ext>
            </p:extLst>
          </p:nvPr>
        </p:nvGraphicFramePr>
        <p:xfrm>
          <a:off x="609600" y="3888870"/>
          <a:ext cx="8153400" cy="2103120"/>
        </p:xfrm>
        <a:graphic>
          <a:graphicData uri="http://schemas.openxmlformats.org/drawingml/2006/table">
            <a:tbl>
              <a:tblPr/>
              <a:tblGrid>
                <a:gridCol w="1132417"/>
                <a:gridCol w="7020983"/>
              </a:tblGrid>
              <a:tr h="0">
                <a:tc>
                  <a:txBody>
                    <a:bodyPr/>
                    <a:lstStyle/>
                    <a:p>
                      <a:endParaRPr lang="en-US" dirty="0"/>
                    </a:p>
                  </a:txBody>
                  <a:tcPr anchor="ctr">
                    <a:lnL>
                      <a:noFill/>
                    </a:lnL>
                    <a:lnR>
                      <a:noFill/>
                    </a:lnR>
                    <a:lnT>
                      <a:noFill/>
                    </a:lnT>
                    <a:lnB>
                      <a:noFill/>
                    </a:lnB>
                  </a:tcPr>
                </a:tc>
                <a:tc>
                  <a:txBody>
                    <a:bodyPr/>
                    <a:lstStyle/>
                    <a:p>
                      <a:r>
                        <a:rPr lang="en-US" b="1" dirty="0">
                          <a:latin typeface="Gill Sans MT" panose="020B0502020104020203" pitchFamily="34" charset="0"/>
                        </a:rPr>
                        <a:t>Dr. </a:t>
                      </a:r>
                      <a:r>
                        <a:rPr lang="en-US" b="1" dirty="0" smtClean="0">
                          <a:latin typeface="Gill Sans MT" panose="020B0502020104020203" pitchFamily="34" charset="0"/>
                        </a:rPr>
                        <a:t>Brian Kane</a:t>
                      </a:r>
                      <a:r>
                        <a:rPr lang="en-US" dirty="0" smtClean="0">
                          <a:latin typeface="Gill Sans MT" panose="020B0502020104020203" pitchFamily="34" charset="0"/>
                        </a:rPr>
                        <a:t>, University of Massachusetts,</a:t>
                      </a:r>
                      <a:r>
                        <a:rPr lang="en-US" baseline="0" dirty="0" smtClean="0">
                          <a:latin typeface="Gill Sans MT" panose="020B0502020104020203" pitchFamily="34" charset="0"/>
                        </a:rPr>
                        <a:t> Amherst</a:t>
                      </a:r>
                      <a:endParaRPr lang="en-US" dirty="0">
                        <a:latin typeface="Gill Sans MT" panose="020B0502020104020203" pitchFamily="34" charset="0"/>
                      </a:endParaRPr>
                    </a:p>
                    <a:p>
                      <a:r>
                        <a:rPr lang="en-US" dirty="0" smtClean="0">
                          <a:latin typeface="Gill Sans MT" panose="020B0502020104020203" pitchFamily="34" charset="0"/>
                        </a:rPr>
                        <a:t>“Arboriculture</a:t>
                      </a:r>
                      <a:r>
                        <a:rPr lang="en-US" baseline="0" dirty="0" smtClean="0">
                          <a:latin typeface="Gill Sans MT" panose="020B0502020104020203" pitchFamily="34" charset="0"/>
                        </a:rPr>
                        <a:t> Biomechanics”</a:t>
                      </a:r>
                      <a:endParaRPr lang="en-US" dirty="0">
                        <a:latin typeface="Gill Sans MT" panose="020B0502020104020203" pitchFamily="34" charset="0"/>
                      </a:endParaRPr>
                    </a:p>
                    <a:p>
                      <a:r>
                        <a:rPr lang="en-US" b="1" dirty="0" smtClean="0">
                          <a:latin typeface="Gill Sans MT" panose="020B0502020104020203" pitchFamily="34" charset="0"/>
                        </a:rPr>
                        <a:t>August</a:t>
                      </a:r>
                      <a:r>
                        <a:rPr lang="en-US" b="1" baseline="0" dirty="0" smtClean="0">
                          <a:latin typeface="Gill Sans MT" panose="020B0502020104020203" pitchFamily="34" charset="0"/>
                        </a:rPr>
                        <a:t> 23 </a:t>
                      </a:r>
                      <a:r>
                        <a:rPr lang="en-US" dirty="0" smtClean="0">
                          <a:latin typeface="Gill Sans MT" panose="020B0502020104020203" pitchFamily="34" charset="0"/>
                        </a:rPr>
                        <a:t>at </a:t>
                      </a:r>
                      <a:r>
                        <a:rPr lang="en-US" dirty="0">
                          <a:latin typeface="Gill Sans MT" panose="020B0502020104020203" pitchFamily="34" charset="0"/>
                        </a:rPr>
                        <a:t>12:00 p.m. </a:t>
                      </a:r>
                      <a:r>
                        <a:rPr lang="en-US" dirty="0" smtClean="0">
                          <a:latin typeface="Gill Sans MT" panose="020B0502020104020203" pitchFamily="34" charset="0"/>
                        </a:rPr>
                        <a:t>Central</a:t>
                      </a:r>
                    </a:p>
                    <a:p>
                      <a:endParaRPr lang="en-US" dirty="0" smtClean="0"/>
                    </a:p>
                  </a:txBody>
                  <a:tcPr anchor="ctr">
                    <a:lnL>
                      <a:noFill/>
                    </a:lnL>
                    <a:lnR>
                      <a:noFill/>
                    </a:lnR>
                    <a:lnT>
                      <a:noFill/>
                    </a:lnT>
                    <a:lnB>
                      <a:noFill/>
                    </a:lnB>
                  </a:tcPr>
                </a:tc>
              </a:tr>
              <a:tr h="0">
                <a:tc>
                  <a:txBody>
                    <a:bodyPr/>
                    <a:lstStyle/>
                    <a:p>
                      <a:endParaRPr lang="en-US" dirty="0"/>
                    </a:p>
                  </a:txBody>
                  <a:tcPr anchor="ctr">
                    <a:lnL>
                      <a:noFill/>
                    </a:lnL>
                    <a:lnR>
                      <a:noFill/>
                    </a:lnR>
                    <a:lnT>
                      <a:noFill/>
                    </a:lnT>
                    <a:lnB>
                      <a:noFill/>
                    </a:lnB>
                  </a:tcPr>
                </a:tc>
                <a:tc>
                  <a:txBody>
                    <a:bodyPr/>
                    <a:lstStyle/>
                    <a:p>
                      <a:r>
                        <a:rPr lang="en-US" b="1" dirty="0">
                          <a:latin typeface="Gill Sans MT" panose="020B0502020104020203" pitchFamily="34" charset="0"/>
                        </a:rPr>
                        <a:t>Dr. </a:t>
                      </a:r>
                      <a:r>
                        <a:rPr lang="en-US" b="1" dirty="0" smtClean="0">
                          <a:latin typeface="Gill Sans MT" panose="020B0502020104020203" pitchFamily="34" charset="0"/>
                        </a:rPr>
                        <a:t>Dan Herms</a:t>
                      </a:r>
                      <a:r>
                        <a:rPr lang="en-US" dirty="0" smtClean="0">
                          <a:latin typeface="Gill Sans MT" panose="020B0502020104020203" pitchFamily="34" charset="0"/>
                        </a:rPr>
                        <a:t>, </a:t>
                      </a:r>
                      <a:r>
                        <a:rPr lang="en-US" dirty="0" smtClean="0">
                          <a:latin typeface="Gill Sans MT" panose="020B0502020104020203" pitchFamily="34" charset="0"/>
                        </a:rPr>
                        <a:t>The Davey Tree Expert Company</a:t>
                      </a:r>
                      <a:endParaRPr lang="en-US" dirty="0">
                        <a:latin typeface="Gill Sans MT" panose="020B0502020104020203" pitchFamily="34" charset="0"/>
                      </a:endParaRPr>
                    </a:p>
                    <a:p>
                      <a:r>
                        <a:rPr lang="en-US" dirty="0" smtClean="0">
                          <a:latin typeface="Gill Sans MT" panose="020B0502020104020203" pitchFamily="34" charset="0"/>
                        </a:rPr>
                        <a:t>“Emerald Ash Borer: Strategies for Conserving Ash in the Urban Forest”</a:t>
                      </a:r>
                      <a:endParaRPr lang="en-US" dirty="0">
                        <a:latin typeface="Gill Sans MT" panose="020B0502020104020203" pitchFamily="34" charset="0"/>
                      </a:endParaRPr>
                    </a:p>
                    <a:p>
                      <a:r>
                        <a:rPr lang="en-US" b="1" dirty="0" smtClean="0">
                          <a:latin typeface="Gill Sans MT" panose="020B0502020104020203" pitchFamily="34" charset="0"/>
                        </a:rPr>
                        <a:t>November 14 </a:t>
                      </a:r>
                      <a:r>
                        <a:rPr lang="en-US" dirty="0" smtClean="0">
                          <a:latin typeface="Gill Sans MT" panose="020B0502020104020203" pitchFamily="34" charset="0"/>
                        </a:rPr>
                        <a:t>at </a:t>
                      </a:r>
                      <a:r>
                        <a:rPr lang="en-US" dirty="0">
                          <a:latin typeface="Gill Sans MT" panose="020B0502020104020203" pitchFamily="34" charset="0"/>
                        </a:rPr>
                        <a:t>12:00 p.m. Mountain</a:t>
                      </a:r>
                    </a:p>
                  </a:txBody>
                  <a:tcPr anchor="ctr">
                    <a:lnL>
                      <a:noFill/>
                    </a:lnL>
                    <a:lnR>
                      <a:noFill/>
                    </a:lnR>
                    <a:lnT>
                      <a:noFill/>
                    </a:lnT>
                    <a:lnB>
                      <a:noFill/>
                    </a:lnB>
                  </a:tcPr>
                </a:tc>
              </a:tr>
            </a:tbl>
          </a:graphicData>
        </a:graphic>
      </p:graphicFrame>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488" y="3946571"/>
            <a:ext cx="819598" cy="81959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0450" y="5029200"/>
            <a:ext cx="785552" cy="1178328"/>
          </a:xfrm>
          <a:prstGeom prst="rect">
            <a:avLst/>
          </a:prstGeom>
        </p:spPr>
      </p:pic>
    </p:spTree>
    <p:extLst>
      <p:ext uri="{BB962C8B-B14F-4D97-AF65-F5344CB8AC3E}">
        <p14:creationId xmlns:p14="http://schemas.microsoft.com/office/powerpoint/2010/main" val="1800817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ChangeArrowheads="1"/>
          </p:cNvSpPr>
          <p:nvPr/>
        </p:nvSpPr>
        <p:spPr bwMode="auto">
          <a:xfrm>
            <a:off x="810397" y="1237004"/>
            <a:ext cx="3152004" cy="52399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110000"/>
              </a:lnSpc>
              <a:spcBef>
                <a:spcPct val="0"/>
              </a:spcBef>
              <a:buNone/>
            </a:pPr>
            <a:r>
              <a:rPr lang="en-US" sz="2800" dirty="0" smtClean="0">
                <a:latin typeface="Gill Sans MT" panose="020B0502020104020203" pitchFamily="34" charset="0"/>
              </a:rPr>
              <a:t>Tour des Trees:</a:t>
            </a:r>
          </a:p>
          <a:p>
            <a:pPr eaLnBrk="1" hangingPunct="1">
              <a:lnSpc>
                <a:spcPct val="110000"/>
              </a:lnSpc>
              <a:spcBef>
                <a:spcPct val="0"/>
              </a:spcBef>
              <a:buFont typeface="Wingdings" panose="05000000000000000000" pitchFamily="2" charset="2"/>
              <a:buChar char="Ø"/>
            </a:pPr>
            <a:endParaRPr lang="en-US" sz="2400" dirty="0">
              <a:latin typeface="Gill Sans MT" panose="020B0502020104020203" pitchFamily="34" charset="0"/>
            </a:endParaRPr>
          </a:p>
          <a:p>
            <a:pPr eaLnBrk="1" hangingPunct="1">
              <a:lnSpc>
                <a:spcPct val="110000"/>
              </a:lnSpc>
              <a:spcBef>
                <a:spcPct val="0"/>
              </a:spcBef>
            </a:pPr>
            <a:r>
              <a:rPr lang="en-US" sz="2000" dirty="0">
                <a:latin typeface="Gill Sans MT" panose="020B0502020104020203" pitchFamily="34" charset="0"/>
              </a:rPr>
              <a:t>July 29 to August 4</a:t>
            </a:r>
          </a:p>
          <a:p>
            <a:pPr eaLnBrk="1" hangingPunct="1">
              <a:lnSpc>
                <a:spcPct val="110000"/>
              </a:lnSpc>
              <a:spcBef>
                <a:spcPct val="0"/>
              </a:spcBef>
            </a:pPr>
            <a:r>
              <a:rPr lang="en-US" sz="2000" dirty="0" smtClean="0">
                <a:latin typeface="Gill Sans MT" panose="020B0502020104020203" pitchFamily="34" charset="0"/>
              </a:rPr>
              <a:t>Hosted by Ohio Chapter </a:t>
            </a:r>
          </a:p>
          <a:p>
            <a:pPr eaLnBrk="1" hangingPunct="1">
              <a:lnSpc>
                <a:spcPct val="110000"/>
              </a:lnSpc>
              <a:spcBef>
                <a:spcPct val="0"/>
              </a:spcBef>
            </a:pPr>
            <a:r>
              <a:rPr lang="en-US" sz="2000" dirty="0" smtClean="0">
                <a:latin typeface="Gill Sans MT" panose="020B0502020104020203" pitchFamily="34" charset="0"/>
              </a:rPr>
              <a:t>530 miles in seven days</a:t>
            </a:r>
          </a:p>
          <a:p>
            <a:pPr eaLnBrk="1" hangingPunct="1">
              <a:lnSpc>
                <a:spcPct val="110000"/>
              </a:lnSpc>
              <a:spcBef>
                <a:spcPct val="0"/>
              </a:spcBef>
            </a:pPr>
            <a:r>
              <a:rPr lang="en-US" sz="2000" dirty="0" smtClean="0">
                <a:latin typeface="Gill Sans MT" panose="020B0502020104020203" pitchFamily="34" charset="0"/>
              </a:rPr>
              <a:t>Overnights in Columbus, Mohican Park and Kent</a:t>
            </a:r>
          </a:p>
          <a:p>
            <a:pPr eaLnBrk="1" hangingPunct="1">
              <a:lnSpc>
                <a:spcPct val="110000"/>
              </a:lnSpc>
              <a:spcBef>
                <a:spcPct val="0"/>
              </a:spcBef>
            </a:pPr>
            <a:r>
              <a:rPr lang="en-US" sz="2000" dirty="0" smtClean="0">
                <a:latin typeface="Gill Sans MT" panose="020B0502020104020203" pitchFamily="34" charset="0"/>
              </a:rPr>
              <a:t>Corporate Partners defray expenses, so all rider fundraising supports research</a:t>
            </a:r>
          </a:p>
          <a:p>
            <a:pPr eaLnBrk="1" hangingPunct="1">
              <a:lnSpc>
                <a:spcPct val="110000"/>
              </a:lnSpc>
              <a:spcBef>
                <a:spcPct val="0"/>
              </a:spcBef>
            </a:pPr>
            <a:r>
              <a:rPr lang="en-US" sz="2000" dirty="0" smtClean="0">
                <a:latin typeface="Gill Sans MT" panose="020B0502020104020203" pitchFamily="34" charset="0"/>
              </a:rPr>
              <a:t>125 rider cap, so register now! </a:t>
            </a:r>
            <a:endParaRPr lang="en-US" sz="2000" dirty="0">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p:txBody>
      </p:sp>
      <p:sp>
        <p:nvSpPr>
          <p:cNvPr id="10" name="Rectangle 9"/>
          <p:cNvSpPr>
            <a:spLocks noGrp="1" noChangeArrowheads="1"/>
          </p:cNvSpPr>
          <p:nvPr/>
        </p:nvSpPr>
        <p:spPr bwMode="auto">
          <a:xfrm>
            <a:off x="457200" y="9400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5B027A"/>
                </a:solidFill>
                <a:latin typeface="Gill Sans MT" panose="020B0502020104020203" pitchFamily="34" charset="0"/>
              </a:rPr>
              <a:t>Upcoming in 2018</a:t>
            </a:r>
            <a:endParaRPr lang="en-US" sz="3600" b="1" dirty="0">
              <a:solidFill>
                <a:srgbClr val="5B027A"/>
              </a:solidFill>
              <a:latin typeface="Gill Sans MT" panose="020B0502020104020203"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9426" y="1752600"/>
            <a:ext cx="4490349" cy="3971925"/>
          </a:xfrm>
          <a:prstGeom prst="rect">
            <a:avLst/>
          </a:prstGeom>
        </p:spPr>
      </p:pic>
    </p:spTree>
    <p:extLst>
      <p:ext uri="{BB962C8B-B14F-4D97-AF65-F5344CB8AC3E}">
        <p14:creationId xmlns:p14="http://schemas.microsoft.com/office/powerpoint/2010/main" val="14521098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ChangeArrowheads="1"/>
          </p:cNvSpPr>
          <p:nvPr/>
        </p:nvSpPr>
        <p:spPr bwMode="auto">
          <a:xfrm>
            <a:off x="810396" y="1237004"/>
            <a:ext cx="7647803" cy="52399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10000"/>
              </a:lnSpc>
              <a:spcBef>
                <a:spcPct val="0"/>
              </a:spcBef>
              <a:buFont typeface="Wingdings" panose="05000000000000000000" pitchFamily="2" charset="2"/>
              <a:buChar char="Ø"/>
            </a:pPr>
            <a:r>
              <a:rPr lang="en-US" sz="2800" dirty="0" smtClean="0">
                <a:latin typeface="Gill Sans MT" panose="020B0502020104020203" pitchFamily="34" charset="0"/>
              </a:rPr>
              <a:t>TREE Fund After Hours at ISA International</a:t>
            </a:r>
          </a:p>
          <a:p>
            <a:pPr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r>
              <a:rPr lang="en-US" sz="2400" dirty="0" smtClean="0">
                <a:latin typeface="Gill Sans MT" panose="020B0502020104020203" pitchFamily="34" charset="0"/>
              </a:rPr>
              <a:t>Tuesday,  August 7</a:t>
            </a:r>
          </a:p>
          <a:p>
            <a:pPr marL="579438" lvl="1" indent="-342900" eaLnBrk="1" hangingPunct="1">
              <a:lnSpc>
                <a:spcPct val="110000"/>
              </a:lnSpc>
              <a:spcBef>
                <a:spcPct val="0"/>
              </a:spcBef>
              <a:buFont typeface="Arial" panose="020B0604020202020204" pitchFamily="34" charset="0"/>
              <a:buChar char="•"/>
            </a:pPr>
            <a:r>
              <a:rPr lang="en-US" sz="2400" dirty="0" smtClean="0">
                <a:latin typeface="Gill Sans MT" panose="020B0502020104020203" pitchFamily="34" charset="0"/>
              </a:rPr>
              <a:t>“</a:t>
            </a:r>
            <a:r>
              <a:rPr lang="en-US" sz="2400" dirty="0" err="1" smtClean="0">
                <a:latin typeface="Gill Sans MT" panose="020B0502020104020203" pitchFamily="34" charset="0"/>
              </a:rPr>
              <a:t>Friendraising</a:t>
            </a:r>
            <a:r>
              <a:rPr lang="en-US" sz="2400" dirty="0" smtClean="0">
                <a:latin typeface="Gill Sans MT" panose="020B0502020104020203" pitchFamily="34" charset="0"/>
              </a:rPr>
              <a:t>” and fundraising fun: Open to all! </a:t>
            </a:r>
            <a:endParaRPr lang="en-US" sz="2400" dirty="0">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a:p>
            <a:pPr marL="0" lvl="0" indent="0" eaLnBrk="1" hangingPunct="1">
              <a:lnSpc>
                <a:spcPct val="110000"/>
              </a:lnSpc>
              <a:spcBef>
                <a:spcPct val="0"/>
              </a:spcBef>
              <a:buFont typeface="Wingdings" panose="05000000000000000000" pitchFamily="2" charset="2"/>
              <a:buChar char="Ø"/>
            </a:pPr>
            <a:r>
              <a:rPr lang="en-US" sz="2800" dirty="0" smtClean="0">
                <a:solidFill>
                  <a:srgbClr val="000000"/>
                </a:solidFill>
                <a:latin typeface="Gill Sans MT" panose="020B0502020104020203" pitchFamily="34" charset="0"/>
              </a:rPr>
              <a:t>Enhanced Communications </a:t>
            </a:r>
            <a:endParaRPr lang="en-US" sz="2800" dirty="0">
              <a:solidFill>
                <a:srgbClr val="000000"/>
              </a:solidFill>
              <a:latin typeface="Gill Sans MT" panose="020B0502020104020203" pitchFamily="34" charset="0"/>
            </a:endParaRPr>
          </a:p>
          <a:p>
            <a:pPr marL="0" lvl="0" indent="0" eaLnBrk="1" hangingPunct="1">
              <a:lnSpc>
                <a:spcPct val="110000"/>
              </a:lnSpc>
              <a:spcBef>
                <a:spcPct val="0"/>
              </a:spcBef>
              <a:buFont typeface="Wingdings" panose="05000000000000000000" pitchFamily="2" charset="2"/>
              <a:buChar char="Ø"/>
            </a:pPr>
            <a:endParaRPr lang="en-US" sz="1200" dirty="0">
              <a:solidFill>
                <a:srgbClr val="000000"/>
              </a:solidFill>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r>
              <a:rPr lang="en-US" sz="2400" dirty="0" smtClean="0">
                <a:solidFill>
                  <a:srgbClr val="000000"/>
                </a:solidFill>
                <a:latin typeface="Gill Sans MT" panose="020B0502020104020203" pitchFamily="34" charset="0"/>
              </a:rPr>
              <a:t>Monthly </a:t>
            </a:r>
            <a:r>
              <a:rPr lang="en-US" sz="2400" i="1" dirty="0" smtClean="0">
                <a:solidFill>
                  <a:srgbClr val="000000"/>
                </a:solidFill>
                <a:latin typeface="Gill Sans MT" panose="020B0502020104020203" pitchFamily="34" charset="0"/>
              </a:rPr>
              <a:t>TREE Press</a:t>
            </a:r>
          </a:p>
          <a:p>
            <a:pPr marL="579438" lvl="1" indent="-342900" eaLnBrk="1" hangingPunct="1">
              <a:lnSpc>
                <a:spcPct val="110000"/>
              </a:lnSpc>
              <a:spcBef>
                <a:spcPct val="0"/>
              </a:spcBef>
              <a:buFont typeface="Arial" panose="020B0604020202020204" pitchFamily="34" charset="0"/>
              <a:buChar char="•"/>
            </a:pPr>
            <a:r>
              <a:rPr lang="en-US" sz="2400" dirty="0" smtClean="0">
                <a:solidFill>
                  <a:srgbClr val="000000"/>
                </a:solidFill>
                <a:latin typeface="Gill Sans MT" panose="020B0502020104020203" pitchFamily="34" charset="0"/>
              </a:rPr>
              <a:t>Quarterly Research Reports</a:t>
            </a:r>
          </a:p>
          <a:p>
            <a:pPr marL="579438" lvl="1" indent="-342900" eaLnBrk="1" hangingPunct="1">
              <a:lnSpc>
                <a:spcPct val="110000"/>
              </a:lnSpc>
              <a:spcBef>
                <a:spcPct val="0"/>
              </a:spcBef>
              <a:buFont typeface="Arial" panose="020B0604020202020204" pitchFamily="34" charset="0"/>
              <a:buChar char="•"/>
            </a:pPr>
            <a:r>
              <a:rPr lang="en-US" sz="2400" dirty="0" smtClean="0">
                <a:solidFill>
                  <a:srgbClr val="000000"/>
                </a:solidFill>
                <a:latin typeface="Gill Sans MT" panose="020B0502020104020203" pitchFamily="34" charset="0"/>
              </a:rPr>
              <a:t>Website and Social Media improvements</a:t>
            </a:r>
          </a:p>
          <a:p>
            <a:pPr marL="579438" lvl="1" indent="-342900" eaLnBrk="1" hangingPunct="1">
              <a:lnSpc>
                <a:spcPct val="110000"/>
              </a:lnSpc>
              <a:spcBef>
                <a:spcPct val="0"/>
              </a:spcBef>
              <a:buFont typeface="Arial" panose="020B0604020202020204" pitchFamily="34" charset="0"/>
              <a:buChar char="•"/>
            </a:pPr>
            <a:endParaRPr lang="en-US" sz="1200" dirty="0" smtClean="0">
              <a:solidFill>
                <a:srgbClr val="000000"/>
              </a:solidFill>
              <a:latin typeface="Gill Sans MT" panose="020B0502020104020203" pitchFamily="34" charset="0"/>
            </a:endParaRPr>
          </a:p>
          <a:p>
            <a:pPr marL="0" lvl="0" indent="0" eaLnBrk="1" hangingPunct="1">
              <a:lnSpc>
                <a:spcPct val="110000"/>
              </a:lnSpc>
              <a:spcBef>
                <a:spcPct val="0"/>
              </a:spcBef>
              <a:buFont typeface="Wingdings" panose="05000000000000000000" pitchFamily="2" charset="2"/>
              <a:buChar char="Ø"/>
            </a:pPr>
            <a:r>
              <a:rPr lang="en-US" sz="2800" dirty="0" smtClean="0">
                <a:solidFill>
                  <a:srgbClr val="000000"/>
                </a:solidFill>
                <a:latin typeface="Gill Sans MT" panose="020B0502020104020203" pitchFamily="34" charset="0"/>
              </a:rPr>
              <a:t>New grants/scholarships</a:t>
            </a:r>
            <a:endParaRPr lang="en-US" sz="2800" dirty="0">
              <a:solidFill>
                <a:srgbClr val="000000"/>
              </a:solidFill>
              <a:latin typeface="Gill Sans MT" panose="020B0502020104020203" pitchFamily="34" charset="0"/>
            </a:endParaRPr>
          </a:p>
          <a:p>
            <a:pPr marL="0" lvl="0" indent="0" eaLnBrk="1" hangingPunct="1">
              <a:lnSpc>
                <a:spcPct val="110000"/>
              </a:lnSpc>
              <a:spcBef>
                <a:spcPct val="0"/>
              </a:spcBef>
              <a:buFont typeface="Wingdings" panose="05000000000000000000" pitchFamily="2" charset="2"/>
              <a:buChar char="Ø"/>
            </a:pPr>
            <a:endParaRPr lang="en-US" sz="1200" dirty="0">
              <a:solidFill>
                <a:srgbClr val="000000"/>
              </a:solidFill>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r>
              <a:rPr lang="en-US" sz="2400" dirty="0" smtClean="0">
                <a:solidFill>
                  <a:srgbClr val="000000"/>
                </a:solidFill>
                <a:latin typeface="Gill Sans MT" panose="020B0502020104020203" pitchFamily="34" charset="0"/>
              </a:rPr>
              <a:t>Utility Arborist Research Fund</a:t>
            </a:r>
            <a:endParaRPr lang="en-US" sz="2400" dirty="0">
              <a:solidFill>
                <a:srgbClr val="000000"/>
              </a:solidFill>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r>
              <a:rPr lang="en-US" sz="2400" dirty="0" smtClean="0">
                <a:solidFill>
                  <a:srgbClr val="000000"/>
                </a:solidFill>
                <a:latin typeface="Gill Sans MT" panose="020B0502020104020203" pitchFamily="34" charset="0"/>
              </a:rPr>
              <a:t>Bonnie Appleton Memorial Scholarship</a:t>
            </a:r>
            <a:endParaRPr lang="en-US" sz="2400" dirty="0">
              <a:solidFill>
                <a:srgbClr val="000000"/>
              </a:solidFill>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endParaRPr lang="en-US" sz="2400" dirty="0">
              <a:solidFill>
                <a:srgbClr val="000000"/>
              </a:solidFill>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endParaRPr lang="en-US" sz="2400" dirty="0">
              <a:solidFill>
                <a:srgbClr val="000000"/>
              </a:solidFill>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p:txBody>
      </p:sp>
      <p:sp>
        <p:nvSpPr>
          <p:cNvPr id="10" name="Rectangle 9"/>
          <p:cNvSpPr>
            <a:spLocks noGrp="1" noChangeArrowheads="1"/>
          </p:cNvSpPr>
          <p:nvPr/>
        </p:nvSpPr>
        <p:spPr bwMode="auto">
          <a:xfrm>
            <a:off x="457200" y="9400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5B027A"/>
                </a:solidFill>
                <a:latin typeface="Gill Sans MT" panose="020B0502020104020203" pitchFamily="34" charset="0"/>
              </a:rPr>
              <a:t>Upcoming in 2018 (Continued)</a:t>
            </a:r>
            <a:endParaRPr lang="en-US" sz="3600" b="1" dirty="0">
              <a:solidFill>
                <a:srgbClr val="5B027A"/>
              </a:solidFill>
              <a:latin typeface="Gill Sans MT" panose="020B0502020104020203" pitchFamily="34" charset="0"/>
            </a:endParaRPr>
          </a:p>
        </p:txBody>
      </p:sp>
    </p:spTree>
    <p:extLst>
      <p:ext uri="{BB962C8B-B14F-4D97-AF65-F5344CB8AC3E}">
        <p14:creationId xmlns:p14="http://schemas.microsoft.com/office/powerpoint/2010/main" val="933009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57092" y="533400"/>
            <a:ext cx="4694234" cy="646331"/>
          </a:xfrm>
          <a:prstGeom prst="rect">
            <a:avLst/>
          </a:prstGeom>
        </p:spPr>
        <p:txBody>
          <a:bodyPr wrap="none">
            <a:spAutoFit/>
          </a:bodyPr>
          <a:lstStyle/>
          <a:p>
            <a:pPr algn="ctr"/>
            <a:r>
              <a:rPr lang="en-US" sz="3600" b="1" dirty="0" smtClean="0">
                <a:solidFill>
                  <a:srgbClr val="5B027A"/>
                </a:solidFill>
                <a:latin typeface="Gill Sans MT" panose="020B0502020104020203" pitchFamily="34" charset="0"/>
                <a:ea typeface="+mj-ea"/>
                <a:cs typeface="+mj-cs"/>
              </a:rPr>
              <a:t>Key Cultural Themes</a:t>
            </a:r>
            <a:endParaRPr lang="en-US" sz="3600" b="1" dirty="0">
              <a:solidFill>
                <a:srgbClr val="5B027A"/>
              </a:solidFill>
              <a:latin typeface="Gill Sans MT" panose="020B0502020104020203" pitchFamily="34" charset="0"/>
              <a:ea typeface="+mj-ea"/>
              <a:cs typeface="+mj-cs"/>
            </a:endParaRPr>
          </a:p>
        </p:txBody>
      </p:sp>
      <p:sp>
        <p:nvSpPr>
          <p:cNvPr id="7" name="Rectangle 6"/>
          <p:cNvSpPr/>
          <p:nvPr/>
        </p:nvSpPr>
        <p:spPr>
          <a:xfrm>
            <a:off x="762000" y="1295400"/>
            <a:ext cx="7848600" cy="4967514"/>
          </a:xfrm>
          <a:prstGeom prst="rect">
            <a:avLst/>
          </a:prstGeom>
        </p:spPr>
        <p:txBody>
          <a:bodyPr wrap="square">
            <a:spAutoFit/>
          </a:bodyPr>
          <a:lstStyle/>
          <a:p>
            <a:pPr marL="342900" indent="-342900">
              <a:lnSpc>
                <a:spcPct val="110000"/>
              </a:lnSpc>
              <a:buFont typeface="Wingdings" panose="05000000000000000000" pitchFamily="2" charset="2"/>
              <a:buChar char="Ø"/>
            </a:pPr>
            <a:r>
              <a:rPr lang="en-US" sz="2800" dirty="0" smtClean="0">
                <a:latin typeface="Gill Sans MT" panose="020B0502020104020203" pitchFamily="34" charset="0"/>
              </a:rPr>
              <a:t>“Open </a:t>
            </a:r>
            <a:r>
              <a:rPr lang="en-US" sz="2800" dirty="0">
                <a:latin typeface="Gill Sans MT" panose="020B0502020104020203" pitchFamily="34" charset="0"/>
              </a:rPr>
              <a:t>the </a:t>
            </a:r>
            <a:r>
              <a:rPr lang="en-US" sz="2800" dirty="0" smtClean="0">
                <a:latin typeface="Gill Sans MT" panose="020B0502020104020203" pitchFamily="34" charset="0"/>
              </a:rPr>
              <a:t>Circle” </a:t>
            </a:r>
          </a:p>
          <a:p>
            <a:pPr marL="800100" lvl="1" indent="-342900">
              <a:lnSpc>
                <a:spcPct val="110000"/>
              </a:lnSpc>
              <a:buFont typeface="Arial" panose="020B0604020202020204" pitchFamily="34" charset="0"/>
              <a:buChar char="•"/>
            </a:pPr>
            <a:r>
              <a:rPr lang="en-US" sz="2000" dirty="0" smtClean="0">
                <a:latin typeface="Gill Sans MT" panose="020B0502020104020203" pitchFamily="34" charset="0"/>
              </a:rPr>
              <a:t>We must bring </a:t>
            </a:r>
            <a:r>
              <a:rPr lang="en-US" sz="2000" dirty="0">
                <a:latin typeface="Gill Sans MT" panose="020B0502020104020203" pitchFamily="34" charset="0"/>
              </a:rPr>
              <a:t>in </a:t>
            </a:r>
            <a:r>
              <a:rPr lang="en-US" sz="2000" dirty="0" smtClean="0">
                <a:latin typeface="Gill Sans MT" panose="020B0502020104020203" pitchFamily="34" charset="0"/>
              </a:rPr>
              <a:t>partners from </a:t>
            </a:r>
            <a:r>
              <a:rPr lang="en-US" sz="2000" dirty="0">
                <a:latin typeface="Gill Sans MT" panose="020B0502020104020203" pitchFamily="34" charset="0"/>
              </a:rPr>
              <a:t>outside the </a:t>
            </a:r>
            <a:r>
              <a:rPr lang="en-US" sz="2000" dirty="0" smtClean="0">
                <a:latin typeface="Gill Sans MT" panose="020B0502020104020203" pitchFamily="34" charset="0"/>
              </a:rPr>
              <a:t>tree care industry via expanded focus on community engagement and improved access to research findings</a:t>
            </a:r>
          </a:p>
          <a:p>
            <a:pPr marL="342900" indent="-342900">
              <a:lnSpc>
                <a:spcPct val="110000"/>
              </a:lnSpc>
              <a:buFont typeface="Wingdings" panose="05000000000000000000" pitchFamily="2" charset="2"/>
              <a:buChar char="Ø"/>
            </a:pPr>
            <a:endParaRPr lang="en-US" sz="1200" dirty="0" smtClean="0">
              <a:latin typeface="Gill Sans MT" panose="020B0502020104020203" pitchFamily="34" charset="0"/>
            </a:endParaRPr>
          </a:p>
          <a:p>
            <a:pPr marL="342900" indent="-342900">
              <a:lnSpc>
                <a:spcPct val="110000"/>
              </a:lnSpc>
              <a:buFont typeface="Wingdings" panose="05000000000000000000" pitchFamily="2" charset="2"/>
              <a:buChar char="Ø"/>
            </a:pPr>
            <a:r>
              <a:rPr lang="en-US" sz="2800" dirty="0" smtClean="0">
                <a:latin typeface="Gill Sans MT" panose="020B0502020104020203" pitchFamily="34" charset="0"/>
              </a:rPr>
              <a:t>“Tell a Better Story” </a:t>
            </a:r>
          </a:p>
          <a:p>
            <a:pPr marL="800100" lvl="1" indent="-342900">
              <a:lnSpc>
                <a:spcPct val="110000"/>
              </a:lnSpc>
              <a:buFont typeface="Arial" panose="020B0604020202020204" pitchFamily="34" charset="0"/>
              <a:buChar char="•"/>
            </a:pPr>
            <a:r>
              <a:rPr lang="en-US" sz="2000" dirty="0" smtClean="0">
                <a:latin typeface="Gill Sans MT" panose="020B0502020104020203" pitchFamily="34" charset="0"/>
              </a:rPr>
              <a:t>It’s not just about how our work benefits the tree care industry, but also how our industry benefits homeowners, municipalities, the environment, our children, etc. </a:t>
            </a:r>
          </a:p>
          <a:p>
            <a:pPr marL="342900" indent="-342900">
              <a:lnSpc>
                <a:spcPct val="110000"/>
              </a:lnSpc>
              <a:buFont typeface="Wingdings" panose="05000000000000000000" pitchFamily="2" charset="2"/>
              <a:buChar char="Ø"/>
            </a:pPr>
            <a:endParaRPr lang="en-US" sz="1200" dirty="0" smtClean="0">
              <a:latin typeface="Gill Sans MT" panose="020B0502020104020203" pitchFamily="34" charset="0"/>
            </a:endParaRPr>
          </a:p>
          <a:p>
            <a:pPr marL="342900" indent="-342900">
              <a:lnSpc>
                <a:spcPct val="110000"/>
              </a:lnSpc>
              <a:buFont typeface="Wingdings" panose="05000000000000000000" pitchFamily="2" charset="2"/>
              <a:buChar char="Ø"/>
            </a:pPr>
            <a:r>
              <a:rPr lang="en-US" sz="2800" dirty="0" smtClean="0">
                <a:latin typeface="Gill Sans MT" panose="020B0502020104020203" pitchFamily="34" charset="0"/>
              </a:rPr>
              <a:t>“Friend Raising”</a:t>
            </a:r>
          </a:p>
          <a:p>
            <a:pPr marL="800100" lvl="1" indent="-342900">
              <a:lnSpc>
                <a:spcPct val="110000"/>
              </a:lnSpc>
              <a:buFont typeface="Arial" panose="020B0604020202020204" pitchFamily="34" charset="0"/>
              <a:buChar char="•"/>
            </a:pPr>
            <a:r>
              <a:rPr lang="en-US" sz="2000" dirty="0" smtClean="0">
                <a:latin typeface="Gill Sans MT" panose="020B0502020104020203" pitchFamily="34" charset="0"/>
              </a:rPr>
              <a:t>It’s just as important as fundraising; we want people to understand and believe in our mission for the long haul, not just write an occasional check at a booth and forget about us</a:t>
            </a:r>
          </a:p>
        </p:txBody>
      </p:sp>
    </p:spTree>
    <p:extLst>
      <p:ext uri="{BB962C8B-B14F-4D97-AF65-F5344CB8AC3E}">
        <p14:creationId xmlns:p14="http://schemas.microsoft.com/office/powerpoint/2010/main" val="6300097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16627" y="533400"/>
            <a:ext cx="4375173" cy="646331"/>
          </a:xfrm>
          <a:prstGeom prst="rect">
            <a:avLst/>
          </a:prstGeom>
        </p:spPr>
        <p:txBody>
          <a:bodyPr wrap="none">
            <a:spAutoFit/>
          </a:bodyPr>
          <a:lstStyle/>
          <a:p>
            <a:pPr algn="ctr"/>
            <a:r>
              <a:rPr lang="en-US" sz="3600" b="1" dirty="0" smtClean="0">
                <a:solidFill>
                  <a:srgbClr val="5B027A"/>
                </a:solidFill>
                <a:latin typeface="Gill Sans MT" panose="020B0502020104020203" pitchFamily="34" charset="0"/>
                <a:ea typeface="+mj-ea"/>
                <a:cs typeface="+mj-cs"/>
              </a:rPr>
              <a:t>How Can You Help?</a:t>
            </a:r>
            <a:endParaRPr lang="en-US" sz="3600" b="1" dirty="0">
              <a:solidFill>
                <a:srgbClr val="5B027A"/>
              </a:solidFill>
              <a:latin typeface="Gill Sans MT" panose="020B0502020104020203" pitchFamily="34" charset="0"/>
              <a:ea typeface="+mj-ea"/>
              <a:cs typeface="+mj-cs"/>
            </a:endParaRPr>
          </a:p>
        </p:txBody>
      </p:sp>
      <p:sp>
        <p:nvSpPr>
          <p:cNvPr id="7" name="Rectangle 6"/>
          <p:cNvSpPr/>
          <p:nvPr/>
        </p:nvSpPr>
        <p:spPr>
          <a:xfrm>
            <a:off x="609600" y="1524000"/>
            <a:ext cx="8077200" cy="4339650"/>
          </a:xfrm>
          <a:prstGeom prst="rect">
            <a:avLst/>
          </a:prstGeom>
        </p:spPr>
        <p:txBody>
          <a:bodyPr wrap="square">
            <a:spAutoFit/>
          </a:bodyPr>
          <a:lstStyle/>
          <a:p>
            <a:endParaRPr lang="en-US" sz="1200" dirty="0" smtClean="0">
              <a:latin typeface="Gill Sans MT" panose="020B0502020104020203" pitchFamily="34" charset="0"/>
              <a:cs typeface="Arial" charset="0"/>
            </a:endParaRP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Attend webinars</a:t>
            </a:r>
            <a:endParaRPr lang="en-US" sz="2400" dirty="0">
              <a:latin typeface="Gill Sans MT" panose="020B0502020104020203" pitchFamily="34" charset="0"/>
              <a:cs typeface="Arial" charset="0"/>
            </a:endParaRPr>
          </a:p>
          <a:p>
            <a:pPr lvl="1" indent="-457200">
              <a:lnSpc>
                <a:spcPct val="110000"/>
              </a:lnSpc>
              <a:buFont typeface="Wingdings" panose="05000000000000000000" pitchFamily="2" charset="2"/>
              <a:buChar char="Ø"/>
            </a:pPr>
            <a:r>
              <a:rPr lang="en-US" sz="2400" dirty="0">
                <a:latin typeface="Gill Sans MT" panose="020B0502020104020203" pitchFamily="34" charset="0"/>
                <a:cs typeface="Arial" charset="0"/>
              </a:rPr>
              <a:t>Receive </a:t>
            </a:r>
            <a:r>
              <a:rPr lang="en-US" sz="2400" i="1" dirty="0" smtClean="0">
                <a:latin typeface="Gill Sans MT" panose="020B0502020104020203" pitchFamily="34" charset="0"/>
                <a:cs typeface="Arial" charset="0"/>
              </a:rPr>
              <a:t>TREE Press </a:t>
            </a:r>
            <a:r>
              <a:rPr lang="en-US" sz="2400" dirty="0" smtClean="0">
                <a:latin typeface="Gill Sans MT" panose="020B0502020104020203" pitchFamily="34" charset="0"/>
                <a:cs typeface="Arial" charset="0"/>
              </a:rPr>
              <a:t>and </a:t>
            </a:r>
            <a:r>
              <a:rPr lang="en-US" sz="2400" dirty="0">
                <a:latin typeface="Gill Sans MT" panose="020B0502020104020203" pitchFamily="34" charset="0"/>
                <a:cs typeface="Arial" charset="0"/>
              </a:rPr>
              <a:t>share </a:t>
            </a:r>
            <a:r>
              <a:rPr lang="en-US" sz="2400" dirty="0" smtClean="0">
                <a:latin typeface="Gill Sans MT" panose="020B0502020104020203" pitchFamily="34" charset="0"/>
                <a:cs typeface="Arial" charset="0"/>
              </a:rPr>
              <a:t>widely</a:t>
            </a:r>
            <a:endParaRPr lang="en-US" sz="2400" dirty="0">
              <a:latin typeface="Gill Sans MT" panose="020B0502020104020203" pitchFamily="34" charset="0"/>
              <a:cs typeface="Arial" charset="0"/>
            </a:endParaRP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Manage </a:t>
            </a:r>
            <a:r>
              <a:rPr lang="en-US" sz="2400" dirty="0">
                <a:latin typeface="Gill Sans MT" panose="020B0502020104020203" pitchFamily="34" charset="0"/>
                <a:cs typeface="Arial" charset="0"/>
              </a:rPr>
              <a:t>fundraising or </a:t>
            </a:r>
            <a:r>
              <a:rPr lang="en-US" sz="2400" dirty="0" smtClean="0">
                <a:latin typeface="Gill Sans MT" panose="020B0502020104020203" pitchFamily="34" charset="0"/>
                <a:cs typeface="Arial" charset="0"/>
              </a:rPr>
              <a:t>“friend raising” events</a:t>
            </a: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Become a partner</a:t>
            </a:r>
          </a:p>
          <a:p>
            <a:pPr lvl="1" indent="-457200">
              <a:lnSpc>
                <a:spcPct val="110000"/>
              </a:lnSpc>
              <a:buFont typeface="Wingdings" panose="05000000000000000000" pitchFamily="2" charset="2"/>
              <a:buChar char="Ø"/>
            </a:pPr>
            <a:r>
              <a:rPr lang="en-US" sz="2400" dirty="0">
                <a:latin typeface="Gill Sans MT" panose="020B0502020104020203" pitchFamily="34" charset="0"/>
                <a:cs typeface="Arial" charset="0"/>
              </a:rPr>
              <a:t>S</a:t>
            </a:r>
            <a:r>
              <a:rPr lang="en-US" sz="2400" dirty="0" smtClean="0">
                <a:latin typeface="Gill Sans MT" panose="020B0502020104020203" pitchFamily="34" charset="0"/>
                <a:cs typeface="Arial" charset="0"/>
              </a:rPr>
              <a:t>upport operations with business and individual gifts</a:t>
            </a: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Establish an endowed fund</a:t>
            </a: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Recommend fundraising prospects to TREE Fund</a:t>
            </a:r>
            <a:endParaRPr lang="en-US" sz="2400" dirty="0">
              <a:latin typeface="Gill Sans MT" panose="020B0502020104020203" pitchFamily="34" charset="0"/>
              <a:cs typeface="Arial" charset="0"/>
            </a:endParaRP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Invite researchers </a:t>
            </a:r>
            <a:r>
              <a:rPr lang="en-US" sz="2400" dirty="0">
                <a:latin typeface="Gill Sans MT" panose="020B0502020104020203" pitchFamily="34" charset="0"/>
                <a:cs typeface="Arial" charset="0"/>
              </a:rPr>
              <a:t>to share their work at </a:t>
            </a:r>
            <a:r>
              <a:rPr lang="en-US" sz="2400" dirty="0" smtClean="0">
                <a:latin typeface="Gill Sans MT" panose="020B0502020104020203" pitchFamily="34" charset="0"/>
                <a:cs typeface="Arial" charset="0"/>
              </a:rPr>
              <a:t>events</a:t>
            </a: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Communicate with TREE Fund</a:t>
            </a:r>
          </a:p>
          <a:p>
            <a:pPr lvl="1" indent="-457200">
              <a:lnSpc>
                <a:spcPct val="110000"/>
              </a:lnSpc>
              <a:buFont typeface="Wingdings" panose="05000000000000000000" pitchFamily="2" charset="2"/>
              <a:buChar char="Ø"/>
            </a:pPr>
            <a:r>
              <a:rPr lang="en-US" sz="2400" dirty="0" smtClean="0">
                <a:latin typeface="Gill Sans MT" panose="020B0502020104020203" pitchFamily="34" charset="0"/>
                <a:cs typeface="Arial" charset="0"/>
              </a:rPr>
              <a:t>Apply </a:t>
            </a:r>
            <a:r>
              <a:rPr lang="en-US" sz="2400" dirty="0">
                <a:latin typeface="Gill Sans MT" panose="020B0502020104020203" pitchFamily="34" charset="0"/>
                <a:cs typeface="Arial" charset="0"/>
              </a:rPr>
              <a:t>for </a:t>
            </a:r>
            <a:r>
              <a:rPr lang="en-US" sz="2400" dirty="0" smtClean="0">
                <a:latin typeface="Gill Sans MT" panose="020B0502020104020203" pitchFamily="34" charset="0"/>
                <a:cs typeface="Arial" charset="0"/>
              </a:rPr>
              <a:t>grants</a:t>
            </a:r>
            <a:endParaRPr lang="en-US" sz="2400" dirty="0">
              <a:latin typeface="Gill Sans MT" panose="020B0502020104020203" pitchFamily="34" charset="0"/>
              <a:cs typeface="Arial" charset="0"/>
            </a:endParaRPr>
          </a:p>
        </p:txBody>
      </p:sp>
    </p:spTree>
    <p:extLst>
      <p:ext uri="{BB962C8B-B14F-4D97-AF65-F5344CB8AC3E}">
        <p14:creationId xmlns:p14="http://schemas.microsoft.com/office/powerpoint/2010/main" val="1006968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en-US" sz="1400" dirty="0"/>
          </a:p>
        </p:txBody>
      </p:sp>
      <p:sp>
        <p:nvSpPr>
          <p:cNvPr id="6" name="Text Box 8"/>
          <p:cNvSpPr txBox="1">
            <a:spLocks noChangeArrowheads="1"/>
          </p:cNvSpPr>
          <p:nvPr/>
        </p:nvSpPr>
        <p:spPr bwMode="auto">
          <a:xfrm>
            <a:off x="-14416" y="3429000"/>
            <a:ext cx="9144000" cy="1815882"/>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800" b="1" dirty="0" smtClean="0">
                <a:solidFill>
                  <a:srgbClr val="5B027A"/>
                </a:solidFill>
                <a:latin typeface="Gill Sans MT" panose="020B0502020104020203" pitchFamily="34" charset="0"/>
              </a:rPr>
              <a:t>For More Information, Including Contacts:</a:t>
            </a:r>
          </a:p>
          <a:p>
            <a:pPr algn="ctr"/>
            <a:endParaRPr lang="en-US" sz="2800" b="1" dirty="0">
              <a:solidFill>
                <a:srgbClr val="5B027A"/>
              </a:solidFill>
              <a:latin typeface="Gill Sans MT" panose="020B0502020104020203" pitchFamily="34" charset="0"/>
            </a:endParaRPr>
          </a:p>
          <a:p>
            <a:pPr algn="ctr"/>
            <a:r>
              <a:rPr lang="en-US" sz="2800" b="1" dirty="0" smtClean="0">
                <a:latin typeface="Gill Sans MT" panose="020B0502020104020203" pitchFamily="34" charset="0"/>
              </a:rPr>
              <a:t>TREEFUND.ORG</a:t>
            </a:r>
            <a:endParaRPr lang="en-US" sz="2800" b="1" dirty="0">
              <a:latin typeface="Gill Sans MT" panose="020B0502020104020203" pitchFamily="34" charset="0"/>
            </a:endParaRPr>
          </a:p>
          <a:p>
            <a:pPr algn="ctr"/>
            <a:endParaRPr lang="en-US" sz="2800" b="1" i="1" dirty="0">
              <a:solidFill>
                <a:srgbClr val="5B027A"/>
              </a:solidFill>
              <a:latin typeface="Gill Sans MT" panose="020B0502020104020203"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55982" y="685800"/>
            <a:ext cx="2603204" cy="242773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p:cNvSpPr txBox="1">
            <a:spLocks noChangeArrowheads="1"/>
          </p:cNvSpPr>
          <p:nvPr/>
        </p:nvSpPr>
        <p:spPr bwMode="auto">
          <a:xfrm>
            <a:off x="571500" y="2807619"/>
            <a:ext cx="8001000" cy="3231654"/>
          </a:xfrm>
          <a:prstGeom prst="rect">
            <a:avLst/>
          </a:prstGeom>
          <a:noFill/>
          <a:ln w="9525">
            <a:noFill/>
            <a:miter lim="800000"/>
            <a:headEnd/>
            <a:tailEnd/>
          </a:ln>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en-US" sz="2800" b="1" dirty="0" smtClean="0">
                <a:solidFill>
                  <a:srgbClr val="5B027A"/>
                </a:solidFill>
                <a:latin typeface="Gill Sans MT" panose="020B0502020104020203" pitchFamily="34" charset="0"/>
              </a:rPr>
              <a:t>Organizational History</a:t>
            </a:r>
            <a:endParaRPr lang="en-US" sz="2800" b="1" dirty="0">
              <a:solidFill>
                <a:srgbClr val="5B027A"/>
              </a:solidFill>
              <a:latin typeface="Gill Sans MT" panose="020B0502020104020203" pitchFamily="34" charset="0"/>
            </a:endParaRPr>
          </a:p>
          <a:p>
            <a:endParaRPr lang="en-US" sz="1200" dirty="0" smtClean="0">
              <a:latin typeface="Gill Sans MT" panose="020B0502020104020203" pitchFamily="34" charset="0"/>
              <a:cs typeface="+mn-cs"/>
            </a:endParaRPr>
          </a:p>
          <a:p>
            <a:pPr marL="457200" indent="-457200">
              <a:buFont typeface="Wingdings" panose="05000000000000000000" pitchFamily="2" charset="2"/>
              <a:buChar char="Ø"/>
            </a:pPr>
            <a:r>
              <a:rPr lang="en-US" sz="2800" dirty="0" smtClean="0">
                <a:latin typeface="Gill Sans MT" panose="020B0502020104020203" pitchFamily="34" charset="0"/>
                <a:cs typeface="+mn-cs"/>
              </a:rPr>
              <a:t>1976:	Research Trust (ISA)</a:t>
            </a:r>
          </a:p>
          <a:p>
            <a:pPr marL="457200" indent="-457200">
              <a:buFont typeface="Wingdings" panose="05000000000000000000" pitchFamily="2" charset="2"/>
              <a:buChar char="Ø"/>
            </a:pPr>
            <a:endParaRPr lang="en-US" sz="1200" dirty="0">
              <a:latin typeface="Gill Sans MT" panose="020B0502020104020203" pitchFamily="34" charset="0"/>
              <a:cs typeface="+mn-cs"/>
            </a:endParaRPr>
          </a:p>
          <a:p>
            <a:pPr marL="457200" indent="-457200">
              <a:buFont typeface="Wingdings" panose="05000000000000000000" pitchFamily="2" charset="2"/>
              <a:buChar char="Ø"/>
            </a:pPr>
            <a:r>
              <a:rPr lang="en-US" sz="2800" dirty="0">
                <a:latin typeface="Gill Sans MT" panose="020B0502020104020203" pitchFamily="34" charset="0"/>
                <a:cs typeface="+mn-cs"/>
              </a:rPr>
              <a:t>1985: </a:t>
            </a:r>
            <a:r>
              <a:rPr lang="en-US" sz="2800" dirty="0" smtClean="0">
                <a:latin typeface="Gill Sans MT" panose="020B0502020104020203" pitchFamily="34" charset="0"/>
                <a:cs typeface="+mn-cs"/>
              </a:rPr>
              <a:t> 	National </a:t>
            </a:r>
            <a:r>
              <a:rPr lang="en-US" sz="2800" dirty="0">
                <a:latin typeface="Gill Sans MT" panose="020B0502020104020203" pitchFamily="34" charset="0"/>
                <a:cs typeface="+mn-cs"/>
              </a:rPr>
              <a:t>Arborist </a:t>
            </a:r>
            <a:r>
              <a:rPr lang="en-US" sz="2800" dirty="0" smtClean="0">
                <a:latin typeface="Gill Sans MT" panose="020B0502020104020203" pitchFamily="34" charset="0"/>
                <a:cs typeface="+mn-cs"/>
              </a:rPr>
              <a:t>Foundation (TCIA)</a:t>
            </a:r>
          </a:p>
          <a:p>
            <a:pPr marL="457200" indent="-457200">
              <a:buFont typeface="Wingdings" panose="05000000000000000000" pitchFamily="2" charset="2"/>
              <a:buChar char="Ø"/>
            </a:pPr>
            <a:endParaRPr lang="en-US" sz="1200" dirty="0">
              <a:latin typeface="Gill Sans MT" panose="020B0502020104020203" pitchFamily="34" charset="0"/>
              <a:cs typeface="+mn-cs"/>
            </a:endParaRPr>
          </a:p>
          <a:p>
            <a:pPr marL="457200" indent="-457200">
              <a:buFont typeface="Wingdings" panose="05000000000000000000" pitchFamily="2" charset="2"/>
              <a:buChar char="Ø"/>
            </a:pPr>
            <a:r>
              <a:rPr lang="en-US" sz="2800" dirty="0">
                <a:latin typeface="Gill Sans MT" panose="020B0502020104020203" pitchFamily="34" charset="0"/>
                <a:cs typeface="+mn-cs"/>
              </a:rPr>
              <a:t>2002: </a:t>
            </a:r>
            <a:r>
              <a:rPr lang="en-US" sz="2800" dirty="0" smtClean="0">
                <a:latin typeface="Gill Sans MT" panose="020B0502020104020203" pitchFamily="34" charset="0"/>
                <a:cs typeface="+mn-cs"/>
              </a:rPr>
              <a:t> 	Tree </a:t>
            </a:r>
            <a:r>
              <a:rPr lang="en-US" sz="2800" dirty="0">
                <a:latin typeface="Gill Sans MT" panose="020B0502020104020203" pitchFamily="34" charset="0"/>
                <a:cs typeface="+mn-cs"/>
              </a:rPr>
              <a:t>Research and Education </a:t>
            </a:r>
            <a:r>
              <a:rPr lang="en-US" sz="2800" dirty="0" smtClean="0">
                <a:latin typeface="Gill Sans MT" panose="020B0502020104020203" pitchFamily="34" charset="0"/>
                <a:cs typeface="+mn-cs"/>
              </a:rPr>
              <a:t>				Endowment Fund (TREE Fund)</a:t>
            </a:r>
          </a:p>
          <a:p>
            <a:pPr marL="457200" indent="-457200">
              <a:buFont typeface="Wingdings" panose="05000000000000000000" pitchFamily="2" charset="2"/>
              <a:buChar char="Ø"/>
            </a:pPr>
            <a:endParaRPr lang="en-US" sz="2800" dirty="0">
              <a:latin typeface="Gill Sans MT" panose="020B0502020104020203" pitchFamily="34" charset="0"/>
              <a:cs typeface="+mn-cs"/>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0398" y="152400"/>
            <a:ext cx="2603204" cy="2427732"/>
          </a:xfrm>
          <a:prstGeom prst="rect">
            <a:avLst/>
          </a:prstGeom>
        </p:spPr>
      </p:pic>
    </p:spTree>
    <p:extLst>
      <p:ext uri="{BB962C8B-B14F-4D97-AF65-F5344CB8AC3E}">
        <p14:creationId xmlns:p14="http://schemas.microsoft.com/office/powerpoint/2010/main" val="4260013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5184" y="457200"/>
            <a:ext cx="7848600" cy="5570756"/>
          </a:xfrm>
          <a:prstGeom prst="rect">
            <a:avLst/>
          </a:prstGeom>
        </p:spPr>
        <p:txBody>
          <a:bodyPr wrap="square">
            <a:spAutoFit/>
          </a:bodyPr>
          <a:lstStyle/>
          <a:p>
            <a:pPr algn="ctr"/>
            <a:r>
              <a:rPr lang="en-US" sz="3600" b="1" dirty="0" smtClean="0">
                <a:solidFill>
                  <a:srgbClr val="5B027A"/>
                </a:solidFill>
                <a:latin typeface="Gill Sans MT" panose="020B0502020104020203" pitchFamily="34" charset="0"/>
                <a:cs typeface="Arial" charset="0"/>
              </a:rPr>
              <a:t>Mission and Programs</a:t>
            </a:r>
          </a:p>
          <a:p>
            <a:pPr algn="ctr"/>
            <a:endParaRPr lang="en-US" sz="1200" b="1" dirty="0">
              <a:solidFill>
                <a:srgbClr val="5B027A"/>
              </a:solidFill>
              <a:latin typeface="Gill Sans MT" panose="020B0502020104020203" pitchFamily="34" charset="0"/>
              <a:cs typeface="Arial" charset="0"/>
            </a:endParaRPr>
          </a:p>
          <a:p>
            <a:pPr marL="457200" indent="-457200">
              <a:buFont typeface="Wingdings" panose="05000000000000000000" pitchFamily="2" charset="2"/>
              <a:buChar char="Ø"/>
            </a:pPr>
            <a:r>
              <a:rPr lang="en-US" sz="2800" dirty="0" smtClean="0">
                <a:latin typeface="Gill Sans MT" panose="020B0502020104020203" pitchFamily="34" charset="0"/>
              </a:rPr>
              <a:t>Identify and fund programs that support the discovery and </a:t>
            </a:r>
            <a:r>
              <a:rPr lang="en-US" sz="2800" dirty="0">
                <a:latin typeface="Gill Sans MT" panose="020B0502020104020203" pitchFamily="34" charset="0"/>
              </a:rPr>
              <a:t>dissemination of new knowledge in arboriculture and urban forestry</a:t>
            </a:r>
            <a:r>
              <a:rPr lang="en-US" sz="2800" dirty="0" smtClean="0">
                <a:latin typeface="Gill Sans MT" panose="020B0502020104020203" pitchFamily="34" charset="0"/>
              </a:rPr>
              <a:t>. </a:t>
            </a:r>
          </a:p>
          <a:p>
            <a:pPr marL="457200" indent="-457200">
              <a:buFont typeface="Wingdings" panose="05000000000000000000" pitchFamily="2" charset="2"/>
              <a:buChar char="Ø"/>
            </a:pPr>
            <a:endParaRPr lang="en-US" sz="28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TREE Fund has awarded over $3.3 million in grants since 2002 for:</a:t>
            </a:r>
          </a:p>
          <a:p>
            <a:pPr marL="457200" indent="-457200">
              <a:buFont typeface="Wingdings" panose="05000000000000000000" pitchFamily="2" charset="2"/>
              <a:buChar char="Ø"/>
            </a:pPr>
            <a:endParaRPr lang="en-US" sz="2800" dirty="0" smtClean="0">
              <a:latin typeface="Gill Sans MT" panose="020B0502020104020203" pitchFamily="34" charset="0"/>
            </a:endParaRPr>
          </a:p>
          <a:p>
            <a:pPr marL="914400" lvl="1" indent="-457200">
              <a:buFont typeface="Arial" panose="020B0604020202020204" pitchFamily="34" charset="0"/>
              <a:buChar char="•"/>
            </a:pPr>
            <a:r>
              <a:rPr lang="en-US" sz="2800" dirty="0" smtClean="0">
                <a:latin typeface="Gill Sans MT" panose="020B0502020104020203" pitchFamily="34" charset="0"/>
              </a:rPr>
              <a:t>Scientific research on urban trees</a:t>
            </a:r>
          </a:p>
          <a:p>
            <a:pPr marL="914400" lvl="1" indent="-457200">
              <a:buFont typeface="Arial" panose="020B0604020202020204" pitchFamily="34" charset="0"/>
              <a:buChar char="•"/>
            </a:pPr>
            <a:r>
              <a:rPr lang="en-US" sz="2800" dirty="0" smtClean="0">
                <a:latin typeface="Gill Sans MT" panose="020B0502020104020203" pitchFamily="34" charset="0"/>
              </a:rPr>
              <a:t>Education programs related to trees</a:t>
            </a:r>
          </a:p>
          <a:p>
            <a:pPr marL="914400" lvl="1" indent="-457200">
              <a:buFont typeface="Arial" panose="020B0604020202020204" pitchFamily="34" charset="0"/>
              <a:buChar char="•"/>
            </a:pPr>
            <a:r>
              <a:rPr lang="en-US" sz="2800" dirty="0" smtClean="0">
                <a:latin typeface="Gill Sans MT" panose="020B0502020104020203" pitchFamily="34" charset="0"/>
              </a:rPr>
              <a:t>Scholarships for aspiring tree care professionals</a:t>
            </a:r>
            <a:endParaRPr lang="en-US" sz="2800" dirty="0">
              <a:latin typeface="Gill Sans MT" panose="020B0502020104020203" pitchFamily="34" charset="0"/>
            </a:endParaRPr>
          </a:p>
        </p:txBody>
      </p:sp>
    </p:spTree>
    <p:extLst>
      <p:ext uri="{BB962C8B-B14F-4D97-AF65-F5344CB8AC3E}">
        <p14:creationId xmlns:p14="http://schemas.microsoft.com/office/powerpoint/2010/main" val="2502375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5184" y="685800"/>
            <a:ext cx="7848600" cy="5447645"/>
          </a:xfrm>
          <a:prstGeom prst="rect">
            <a:avLst/>
          </a:prstGeom>
        </p:spPr>
        <p:txBody>
          <a:bodyPr wrap="square">
            <a:spAutoFit/>
          </a:bodyPr>
          <a:lstStyle/>
          <a:p>
            <a:pPr algn="ctr"/>
            <a:r>
              <a:rPr lang="en-US" sz="3600" b="1" dirty="0" smtClean="0">
                <a:solidFill>
                  <a:srgbClr val="5B027A"/>
                </a:solidFill>
                <a:latin typeface="Gill Sans MT" panose="020B0502020104020203" pitchFamily="34" charset="0"/>
                <a:cs typeface="Arial" charset="0"/>
              </a:rPr>
              <a:t>Organizational Structure</a:t>
            </a:r>
          </a:p>
          <a:p>
            <a:pPr algn="ctr"/>
            <a:endParaRPr lang="en-US" sz="1200" b="1" dirty="0" smtClean="0">
              <a:solidFill>
                <a:srgbClr val="5B027A"/>
              </a:solidFill>
              <a:latin typeface="Gill Sans MT" panose="020B0502020104020203" pitchFamily="34" charset="0"/>
              <a:cs typeface="Arial" charset="0"/>
            </a:endParaRPr>
          </a:p>
          <a:p>
            <a:pPr algn="ctr"/>
            <a:endParaRPr lang="en-US" sz="1200" b="1" dirty="0">
              <a:solidFill>
                <a:srgbClr val="5B027A"/>
              </a:solidFill>
              <a:latin typeface="Gill Sans MT" panose="020B0502020104020203" pitchFamily="34" charset="0"/>
              <a:cs typeface="Arial" charset="0"/>
            </a:endParaRPr>
          </a:p>
          <a:p>
            <a:pPr marL="457200" indent="-457200">
              <a:buFont typeface="Wingdings" panose="05000000000000000000" pitchFamily="2" charset="2"/>
              <a:buChar char="Ø"/>
            </a:pPr>
            <a:r>
              <a:rPr lang="en-US" sz="2800" dirty="0" smtClean="0">
                <a:latin typeface="Gill Sans MT" panose="020B0502020104020203" pitchFamily="34" charset="0"/>
              </a:rPr>
              <a:t>Based in Naperville, Illinois since 2008</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501(c)3 under an Illinois </a:t>
            </a:r>
            <a:r>
              <a:rPr lang="en-US" sz="2800" dirty="0">
                <a:latin typeface="Gill Sans MT" panose="020B0502020104020203" pitchFamily="34" charset="0"/>
              </a:rPr>
              <a:t>D</a:t>
            </a:r>
            <a:r>
              <a:rPr lang="en-US" sz="2800" dirty="0" smtClean="0">
                <a:latin typeface="Gill Sans MT" panose="020B0502020104020203" pitchFamily="34" charset="0"/>
              </a:rPr>
              <a:t>eclaration of Trust:</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914400" lvl="1" indent="-457200">
              <a:buFont typeface="Arial" panose="020B0604020202020204" pitchFamily="34" charset="0"/>
              <a:buChar char="•"/>
            </a:pPr>
            <a:r>
              <a:rPr lang="en-US" sz="2400" dirty="0">
                <a:latin typeface="Gill Sans MT" panose="020B0502020104020203" pitchFamily="34" charset="0"/>
              </a:rPr>
              <a:t>1</a:t>
            </a:r>
            <a:r>
              <a:rPr lang="en-US" sz="2400" dirty="0" smtClean="0">
                <a:latin typeface="Gill Sans MT" panose="020B0502020104020203" pitchFamily="34" charset="0"/>
              </a:rPr>
              <a:t>5 </a:t>
            </a:r>
            <a:r>
              <a:rPr lang="en-US" sz="2400" dirty="0">
                <a:latin typeface="Gill Sans MT" panose="020B0502020104020203" pitchFamily="34" charset="0"/>
              </a:rPr>
              <a:t>Trustees</a:t>
            </a:r>
          </a:p>
          <a:p>
            <a:pPr marL="914400" lvl="1" indent="-457200">
              <a:buFont typeface="Arial" panose="020B0604020202020204" pitchFamily="34" charset="0"/>
              <a:buChar char="•"/>
            </a:pPr>
            <a:r>
              <a:rPr lang="en-US" sz="2400" dirty="0" smtClean="0">
                <a:latin typeface="Gill Sans MT" panose="020B0502020104020203" pitchFamily="34" charset="0"/>
              </a:rPr>
              <a:t>Liaisons </a:t>
            </a:r>
            <a:r>
              <a:rPr lang="en-US" sz="2400" dirty="0">
                <a:latin typeface="Gill Sans MT" panose="020B0502020104020203" pitchFamily="34" charset="0"/>
              </a:rPr>
              <a:t>from U.S. Chapters of </a:t>
            </a:r>
            <a:r>
              <a:rPr lang="en-US" sz="2400" dirty="0" smtClean="0">
                <a:latin typeface="Gill Sans MT" panose="020B0502020104020203" pitchFamily="34" charset="0"/>
              </a:rPr>
              <a:t>ISA</a:t>
            </a:r>
          </a:p>
          <a:p>
            <a:pPr marL="914400" lvl="1" indent="-457200">
              <a:buFont typeface="Arial" panose="020B0604020202020204" pitchFamily="34" charset="0"/>
              <a:buChar char="•"/>
            </a:pPr>
            <a:r>
              <a:rPr lang="en-US" sz="2400" dirty="0" smtClean="0">
                <a:latin typeface="Gill Sans MT" panose="020B0502020104020203" pitchFamily="34" charset="0"/>
              </a:rPr>
              <a:t>Standing and </a:t>
            </a:r>
            <a:r>
              <a:rPr lang="en-US" sz="2400" i="1" dirty="0" smtClean="0">
                <a:latin typeface="Gill Sans MT" panose="020B0502020104020203" pitchFamily="34" charset="0"/>
              </a:rPr>
              <a:t>ad hoc </a:t>
            </a:r>
            <a:r>
              <a:rPr lang="en-US" sz="2400" dirty="0" smtClean="0">
                <a:latin typeface="Gill Sans MT" panose="020B0502020104020203" pitchFamily="34" charset="0"/>
              </a:rPr>
              <a:t>volunteer Committees</a:t>
            </a:r>
          </a:p>
          <a:p>
            <a:pPr marL="914400" lvl="1" indent="-457200">
              <a:buFont typeface="Arial" panose="020B0604020202020204" pitchFamily="34" charset="0"/>
              <a:buChar char="•"/>
            </a:pPr>
            <a:endParaRPr lang="en-US" sz="1200" dirty="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Four full time staff, supported by several independent contractors</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2018 operating budget (including grant awards) of ~$950,000. </a:t>
            </a:r>
          </a:p>
        </p:txBody>
      </p:sp>
    </p:spTree>
    <p:extLst>
      <p:ext uri="{BB962C8B-B14F-4D97-AF65-F5344CB8AC3E}">
        <p14:creationId xmlns:p14="http://schemas.microsoft.com/office/powerpoint/2010/main" val="340671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ChangeArrowheads="1"/>
          </p:cNvSpPr>
          <p:nvPr/>
        </p:nvSpPr>
        <p:spPr bwMode="auto">
          <a:xfrm>
            <a:off x="810396" y="1237004"/>
            <a:ext cx="7647803" cy="53923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110000"/>
              </a:lnSpc>
              <a:spcBef>
                <a:spcPct val="0"/>
              </a:spcBef>
              <a:buFont typeface="Wingdings" panose="05000000000000000000" pitchFamily="2" charset="2"/>
              <a:buChar char="Ø"/>
            </a:pPr>
            <a:r>
              <a:rPr lang="en-US" sz="2800" dirty="0" smtClean="0">
                <a:latin typeface="Gill Sans MT" panose="020B0502020104020203" pitchFamily="34" charset="0"/>
              </a:rPr>
              <a:t>Partnerships (Including ISA Chapters)</a:t>
            </a:r>
          </a:p>
          <a:p>
            <a:pPr eaLnBrk="1" hangingPunct="1">
              <a:lnSpc>
                <a:spcPct val="110000"/>
              </a:lnSpc>
              <a:spcBef>
                <a:spcPct val="0"/>
              </a:spcBef>
              <a:buFont typeface="Wingdings" panose="05000000000000000000" pitchFamily="2" charset="2"/>
              <a:buChar char="Ø"/>
            </a:pPr>
            <a:endParaRPr lang="en-US" sz="800" dirty="0">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r>
              <a:rPr lang="en-US" sz="2800" dirty="0" smtClean="0">
                <a:latin typeface="Gill Sans MT" panose="020B0502020104020203" pitchFamily="34" charset="0"/>
              </a:rPr>
              <a:t>Special Events:</a:t>
            </a:r>
          </a:p>
          <a:p>
            <a:pPr lvl="1" eaLnBrk="1" hangingPunct="1">
              <a:lnSpc>
                <a:spcPct val="110000"/>
              </a:lnSpc>
              <a:spcBef>
                <a:spcPct val="0"/>
              </a:spcBef>
              <a:buFont typeface="Wingdings" panose="05000000000000000000" pitchFamily="2" charset="2"/>
              <a:buChar char="Ø"/>
            </a:pPr>
            <a:r>
              <a:rPr lang="en-US" sz="2400" dirty="0" smtClean="0">
                <a:latin typeface="Gill Sans MT" panose="020B0502020104020203" pitchFamily="34" charset="0"/>
              </a:rPr>
              <a:t>Tour des Trees (in Ohio in 2018)</a:t>
            </a:r>
          </a:p>
          <a:p>
            <a:pPr lvl="1" eaLnBrk="1" hangingPunct="1">
              <a:lnSpc>
                <a:spcPct val="110000"/>
              </a:lnSpc>
              <a:spcBef>
                <a:spcPct val="0"/>
              </a:spcBef>
              <a:buFont typeface="Wingdings" panose="05000000000000000000" pitchFamily="2" charset="2"/>
              <a:buChar char="Ø"/>
            </a:pPr>
            <a:r>
              <a:rPr lang="en-US" sz="2400" dirty="0" smtClean="0">
                <a:latin typeface="Gill Sans MT" panose="020B0502020104020203" pitchFamily="34" charset="0"/>
              </a:rPr>
              <a:t>TREE Fund After Hours (at ISA Conference)</a:t>
            </a:r>
          </a:p>
          <a:p>
            <a:pPr lvl="1" eaLnBrk="1" hangingPunct="1">
              <a:lnSpc>
                <a:spcPct val="110000"/>
              </a:lnSpc>
              <a:spcBef>
                <a:spcPct val="0"/>
              </a:spcBef>
              <a:buFont typeface="Wingdings" panose="05000000000000000000" pitchFamily="2" charset="2"/>
              <a:buChar char="Ø"/>
            </a:pPr>
            <a:r>
              <a:rPr lang="en-US" sz="2400" dirty="0" smtClean="0">
                <a:latin typeface="Gill Sans MT" panose="020B0502020104020203" pitchFamily="34" charset="0"/>
              </a:rPr>
              <a:t>Chapter Events (credited to partnerships)</a:t>
            </a:r>
          </a:p>
          <a:p>
            <a:pPr eaLnBrk="1" hangingPunct="1">
              <a:lnSpc>
                <a:spcPct val="110000"/>
              </a:lnSpc>
              <a:spcBef>
                <a:spcPct val="0"/>
              </a:spcBef>
              <a:buFont typeface="Wingdings" panose="05000000000000000000" pitchFamily="2" charset="2"/>
              <a:buChar char="Ø"/>
            </a:pPr>
            <a:endParaRPr lang="en-US" sz="1200" dirty="0">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r>
              <a:rPr lang="en-US" sz="2800" dirty="0" smtClean="0">
                <a:latin typeface="Gill Sans MT" panose="020B0502020104020203" pitchFamily="34" charset="0"/>
              </a:rPr>
              <a:t>Direct Appeals (mail and web)</a:t>
            </a:r>
          </a:p>
          <a:p>
            <a:pPr marL="0" indent="0" eaLnBrk="1" hangingPunct="1">
              <a:lnSpc>
                <a:spcPct val="110000"/>
              </a:lnSpc>
              <a:spcBef>
                <a:spcPct val="0"/>
              </a:spcBef>
              <a:buNone/>
            </a:pPr>
            <a:endParaRPr lang="en-US" sz="1200" dirty="0">
              <a:latin typeface="Gill Sans MT" panose="020B0502020104020203" pitchFamily="34" charset="0"/>
            </a:endParaRPr>
          </a:p>
          <a:p>
            <a:pPr eaLnBrk="1" hangingPunct="1">
              <a:lnSpc>
                <a:spcPct val="110000"/>
              </a:lnSpc>
              <a:spcBef>
                <a:spcPct val="0"/>
              </a:spcBef>
              <a:buFont typeface="Wingdings" panose="05000000000000000000" pitchFamily="2" charset="2"/>
              <a:buChar char="Ø"/>
            </a:pPr>
            <a:r>
              <a:rPr lang="en-US" sz="2800" dirty="0" smtClean="0">
                <a:latin typeface="Gill Sans MT" panose="020B0502020104020203" pitchFamily="34" charset="0"/>
              </a:rPr>
              <a:t>Endowment Earnings:</a:t>
            </a:r>
            <a:endParaRPr lang="en-US" sz="1200" dirty="0" smtClean="0">
              <a:latin typeface="Gill Sans MT" panose="020B0502020104020203" pitchFamily="34" charset="0"/>
            </a:endParaRPr>
          </a:p>
          <a:p>
            <a:pPr marL="579438" lvl="1" indent="-342900" eaLnBrk="1" hangingPunct="1">
              <a:lnSpc>
                <a:spcPct val="110000"/>
              </a:lnSpc>
              <a:spcBef>
                <a:spcPct val="0"/>
              </a:spcBef>
              <a:buFont typeface="Arial" panose="020B0604020202020204" pitchFamily="34" charset="0"/>
              <a:buChar char="•"/>
            </a:pPr>
            <a:r>
              <a:rPr lang="en-US" sz="2400" dirty="0" smtClean="0">
                <a:latin typeface="Gill Sans MT" panose="020B0502020104020203" pitchFamily="34" charset="0"/>
              </a:rPr>
              <a:t>Currently ~$4.4 million, goal of ~$7.0 million by 2020</a:t>
            </a:r>
          </a:p>
          <a:p>
            <a:pPr marL="579438" lvl="1" indent="-342900" eaLnBrk="1" hangingPunct="1">
              <a:lnSpc>
                <a:spcPct val="110000"/>
              </a:lnSpc>
              <a:spcBef>
                <a:spcPct val="0"/>
              </a:spcBef>
              <a:buFont typeface="Arial" panose="020B0604020202020204" pitchFamily="34" charset="0"/>
              <a:buChar char="•"/>
            </a:pPr>
            <a:r>
              <a:rPr lang="en-US" sz="2400" dirty="0" smtClean="0">
                <a:latin typeface="Gill Sans MT" panose="020B0502020104020203" pitchFamily="34" charset="0"/>
              </a:rPr>
              <a:t>~4.5% earnings draw taken per year</a:t>
            </a:r>
          </a:p>
          <a:p>
            <a:pPr marL="579438" lvl="1" indent="-342900" eaLnBrk="1" hangingPunct="1">
              <a:lnSpc>
                <a:spcPct val="110000"/>
              </a:lnSpc>
              <a:spcBef>
                <a:spcPct val="0"/>
              </a:spcBef>
              <a:buFont typeface="Arial" panose="020B0604020202020204" pitchFamily="34" charset="0"/>
              <a:buChar char="•"/>
            </a:pPr>
            <a:endParaRPr lang="en-US" sz="1200" dirty="0" smtClean="0">
              <a:latin typeface="Gill Sans MT" panose="020B0502020104020203" pitchFamily="34" charset="0"/>
            </a:endParaRPr>
          </a:p>
          <a:p>
            <a:pPr marL="342900" lvl="1" indent="-342900" eaLnBrk="1" hangingPunct="1">
              <a:lnSpc>
                <a:spcPct val="110000"/>
              </a:lnSpc>
              <a:spcBef>
                <a:spcPct val="0"/>
              </a:spcBef>
              <a:buFont typeface="Wingdings" panose="05000000000000000000" pitchFamily="2" charset="2"/>
              <a:buChar char="Ø"/>
            </a:pPr>
            <a:r>
              <a:rPr lang="en-US" dirty="0">
                <a:latin typeface="Gill Sans MT" panose="020B0502020104020203" pitchFamily="34" charset="0"/>
              </a:rPr>
              <a:t>Planned Giving</a:t>
            </a:r>
          </a:p>
          <a:p>
            <a:pPr marL="579438" lvl="1" indent="-342900" eaLnBrk="1" hangingPunct="1">
              <a:lnSpc>
                <a:spcPct val="110000"/>
              </a:lnSpc>
              <a:spcBef>
                <a:spcPct val="0"/>
              </a:spcBef>
              <a:buFont typeface="Arial" panose="020B0604020202020204" pitchFamily="34" charset="0"/>
              <a:buChar char="•"/>
            </a:pPr>
            <a:endParaRPr lang="en-US" sz="1200" dirty="0" smtClean="0">
              <a:latin typeface="Gill Sans MT" panose="020B0502020104020203" pitchFamily="34" charset="0"/>
            </a:endParaRPr>
          </a:p>
          <a:p>
            <a:pPr marL="342900" lvl="1" indent="-342900"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a:p>
            <a:pPr marL="342900" lvl="1" indent="-342900"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a:p>
            <a:pPr marL="342900" lvl="1" indent="-342900" eaLnBrk="1" hangingPunct="1">
              <a:lnSpc>
                <a:spcPct val="110000"/>
              </a:lnSpc>
              <a:spcBef>
                <a:spcPct val="0"/>
              </a:spcBef>
              <a:buFont typeface="Wingdings" panose="05000000000000000000" pitchFamily="2" charset="2"/>
              <a:buChar char="Ø"/>
            </a:pPr>
            <a:endParaRPr lang="en-US" sz="1200" dirty="0" smtClean="0">
              <a:latin typeface="Gill Sans MT" panose="020B0502020104020203" pitchFamily="34" charset="0"/>
            </a:endParaRPr>
          </a:p>
        </p:txBody>
      </p:sp>
      <p:sp>
        <p:nvSpPr>
          <p:cNvPr id="10" name="Rectangle 9"/>
          <p:cNvSpPr>
            <a:spLocks noGrp="1" noChangeArrowheads="1"/>
          </p:cNvSpPr>
          <p:nvPr/>
        </p:nvSpPr>
        <p:spPr bwMode="auto">
          <a:xfrm>
            <a:off x="457200" y="9400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5B027A"/>
                </a:solidFill>
                <a:latin typeface="Gill Sans MT" panose="020B0502020104020203" pitchFamily="34" charset="0"/>
              </a:rPr>
              <a:t>TREE Fund Revenue Sources</a:t>
            </a:r>
            <a:endParaRPr lang="en-US" sz="3600" b="1" dirty="0">
              <a:solidFill>
                <a:srgbClr val="5B027A"/>
              </a:solidFill>
              <a:latin typeface="Gill Sans MT" panose="020B0502020104020203" pitchFamily="34" charset="0"/>
            </a:endParaRPr>
          </a:p>
        </p:txBody>
      </p:sp>
    </p:spTree>
    <p:extLst>
      <p:ext uri="{BB962C8B-B14F-4D97-AF65-F5344CB8AC3E}">
        <p14:creationId xmlns:p14="http://schemas.microsoft.com/office/powerpoint/2010/main" val="497702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5184" y="457200"/>
            <a:ext cx="7848600" cy="5724644"/>
          </a:xfrm>
          <a:prstGeom prst="rect">
            <a:avLst/>
          </a:prstGeom>
        </p:spPr>
        <p:txBody>
          <a:bodyPr wrap="square">
            <a:spAutoFit/>
          </a:bodyPr>
          <a:lstStyle/>
          <a:p>
            <a:pPr algn="ctr"/>
            <a:r>
              <a:rPr lang="en-US" sz="3600" b="1" dirty="0" smtClean="0">
                <a:solidFill>
                  <a:srgbClr val="5B027A"/>
                </a:solidFill>
                <a:latin typeface="Gill Sans MT" panose="020B0502020104020203" pitchFamily="34" charset="0"/>
                <a:cs typeface="Arial" charset="0"/>
              </a:rPr>
              <a:t>2017 Highlights</a:t>
            </a:r>
          </a:p>
          <a:p>
            <a:endParaRPr lang="en-US" dirty="0" smtClean="0">
              <a:latin typeface="Gill Sans MT" panose="020B0502020104020203" pitchFamily="34" charset="0"/>
              <a:cs typeface="Arial" charset="0"/>
            </a:endParaRPr>
          </a:p>
          <a:p>
            <a:pPr marL="457200" indent="-457200">
              <a:buFont typeface="Wingdings" panose="05000000000000000000" pitchFamily="2" charset="2"/>
              <a:buChar char="Ø"/>
            </a:pPr>
            <a:r>
              <a:rPr lang="en-US" sz="2800" dirty="0" smtClean="0">
                <a:latin typeface="Gill Sans MT" panose="020B0502020104020203" pitchFamily="34" charset="0"/>
              </a:rPr>
              <a:t>2017 was a good financial year:</a:t>
            </a:r>
          </a:p>
          <a:p>
            <a:pPr marL="914400" lvl="1" indent="-457200">
              <a:buFont typeface="Arial" panose="020B0604020202020204" pitchFamily="34" charset="0"/>
              <a:buChar char="•"/>
            </a:pPr>
            <a:r>
              <a:rPr lang="en-US" sz="2400" dirty="0" smtClean="0">
                <a:latin typeface="Gill Sans MT" panose="020B0502020104020203" pitchFamily="34" charset="0"/>
              </a:rPr>
              <a:t>Awarded ~$225,000 in new grants (Visit the TREE Fund </a:t>
            </a:r>
            <a:r>
              <a:rPr lang="en-US" sz="2400" dirty="0" smtClean="0">
                <a:solidFill>
                  <a:srgbClr val="FF0000"/>
                </a:solidFill>
                <a:latin typeface="Gill Sans MT" panose="020B0502020104020203" pitchFamily="34" charset="0"/>
              </a:rPr>
              <a:t>booth or </a:t>
            </a:r>
            <a:r>
              <a:rPr lang="en-US" sz="2400" dirty="0" smtClean="0">
                <a:latin typeface="Gill Sans MT" panose="020B0502020104020203" pitchFamily="34" charset="0"/>
              </a:rPr>
              <a:t>website to learn about all awardees)</a:t>
            </a:r>
          </a:p>
          <a:p>
            <a:pPr marL="914400" lvl="1" indent="-457200">
              <a:buFont typeface="Arial" panose="020B0604020202020204" pitchFamily="34" charset="0"/>
              <a:buChar char="•"/>
            </a:pPr>
            <a:r>
              <a:rPr lang="en-US" sz="2400" dirty="0" smtClean="0">
                <a:latin typeface="Gill Sans MT" panose="020B0502020104020203" pitchFamily="34" charset="0"/>
              </a:rPr>
              <a:t>Paid ~$210,000 toward prior multi-year grants</a:t>
            </a:r>
          </a:p>
          <a:p>
            <a:pPr marL="914400" lvl="1" indent="-457200">
              <a:buFont typeface="Arial" panose="020B0604020202020204" pitchFamily="34" charset="0"/>
              <a:buChar char="•"/>
            </a:pPr>
            <a:r>
              <a:rPr lang="en-US" sz="2400" dirty="0">
                <a:latin typeface="Gill Sans MT" panose="020B0502020104020203" pitchFamily="34" charset="0"/>
              </a:rPr>
              <a:t>E</a:t>
            </a:r>
            <a:r>
              <a:rPr lang="en-US" sz="2400" dirty="0" smtClean="0">
                <a:latin typeface="Gill Sans MT" panose="020B0502020104020203" pitchFamily="34" charset="0"/>
              </a:rPr>
              <a:t>ndowment up by ~$600,000 to total of ~$4.4 million</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Completed new 2018 to 2020 Strategic Plan to guide the organization (available on website)</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Awarded first Safe Arborist Technique Fund grant</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Offered </a:t>
            </a:r>
            <a:r>
              <a:rPr lang="en-US" sz="2800" dirty="0">
                <a:latin typeface="Gill Sans MT" panose="020B0502020104020203" pitchFamily="34" charset="0"/>
              </a:rPr>
              <a:t>four webinars with </a:t>
            </a:r>
            <a:r>
              <a:rPr lang="en-US" sz="2800" dirty="0" smtClean="0">
                <a:latin typeface="Gill Sans MT" panose="020B0502020104020203" pitchFamily="34" charset="0"/>
              </a:rPr>
              <a:t>1,500+ </a:t>
            </a:r>
            <a:r>
              <a:rPr lang="en-US" sz="2800" dirty="0">
                <a:latin typeface="Gill Sans MT" panose="020B0502020104020203" pitchFamily="34" charset="0"/>
              </a:rPr>
              <a:t>attendees</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Created </a:t>
            </a:r>
            <a:r>
              <a:rPr lang="en-US" sz="2800" dirty="0">
                <a:latin typeface="Gill Sans MT" panose="020B0502020104020203" pitchFamily="34" charset="0"/>
              </a:rPr>
              <a:t>searchable research archive on </a:t>
            </a:r>
            <a:r>
              <a:rPr lang="en-US" sz="2800" dirty="0" smtClean="0">
                <a:latin typeface="Gill Sans MT" panose="020B0502020104020203" pitchFamily="34" charset="0"/>
              </a:rPr>
              <a:t>website</a:t>
            </a:r>
            <a:endParaRPr lang="en-US" sz="2800" dirty="0">
              <a:latin typeface="Gill Sans MT" panose="020B0502020104020203" pitchFamily="34" charset="0"/>
            </a:endParaRPr>
          </a:p>
        </p:txBody>
      </p:sp>
    </p:spTree>
    <p:extLst>
      <p:ext uri="{BB962C8B-B14F-4D97-AF65-F5344CB8AC3E}">
        <p14:creationId xmlns:p14="http://schemas.microsoft.com/office/powerpoint/2010/main" val="3287403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5184" y="457200"/>
            <a:ext cx="7848600" cy="5724644"/>
          </a:xfrm>
          <a:prstGeom prst="rect">
            <a:avLst/>
          </a:prstGeom>
        </p:spPr>
        <p:txBody>
          <a:bodyPr wrap="square">
            <a:spAutoFit/>
          </a:bodyPr>
          <a:lstStyle/>
          <a:p>
            <a:pPr algn="ctr"/>
            <a:r>
              <a:rPr lang="en-US" sz="3600" b="1" dirty="0" smtClean="0">
                <a:solidFill>
                  <a:srgbClr val="5B027A"/>
                </a:solidFill>
                <a:latin typeface="Gill Sans MT" panose="020B0502020104020203" pitchFamily="34" charset="0"/>
                <a:cs typeface="Arial" charset="0"/>
              </a:rPr>
              <a:t>2017 Highlights (Continued)</a:t>
            </a:r>
          </a:p>
          <a:p>
            <a:endParaRPr lang="en-US" dirty="0" smtClean="0">
              <a:latin typeface="Gill Sans MT" panose="020B0502020104020203" pitchFamily="34" charset="0"/>
              <a:cs typeface="Arial" charset="0"/>
            </a:endParaRPr>
          </a:p>
          <a:p>
            <a:pPr marL="457200" indent="-457200">
              <a:buFont typeface="Wingdings" panose="05000000000000000000" pitchFamily="2" charset="2"/>
              <a:buChar char="Ø"/>
            </a:pPr>
            <a:r>
              <a:rPr lang="en-US" sz="2800" dirty="0">
                <a:latin typeface="Gill Sans MT" panose="020B0502020104020203" pitchFamily="34" charset="0"/>
              </a:rPr>
              <a:t>Completed fundraising </a:t>
            </a:r>
            <a:r>
              <a:rPr lang="en-US" sz="2800" dirty="0" smtClean="0">
                <a:latin typeface="Gill Sans MT" panose="020B0502020104020203" pitchFamily="34" charset="0"/>
              </a:rPr>
              <a:t>campaign </a:t>
            </a:r>
            <a:r>
              <a:rPr lang="en-US" sz="2800" dirty="0">
                <a:latin typeface="Gill Sans MT" panose="020B0502020104020203" pitchFamily="34" charset="0"/>
              </a:rPr>
              <a:t>for Utility Arborist Research Fund ($1.0 </a:t>
            </a:r>
            <a:r>
              <a:rPr lang="en-US" sz="2800" dirty="0" smtClean="0">
                <a:latin typeface="Gill Sans MT" panose="020B0502020104020203" pitchFamily="34" charset="0"/>
              </a:rPr>
              <a:t>million, first awards in 2018)</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Complete fundraising campaign for Bonnie </a:t>
            </a:r>
            <a:r>
              <a:rPr lang="en-US" sz="2800" dirty="0">
                <a:latin typeface="Gill Sans MT" panose="020B0502020104020203" pitchFamily="34" charset="0"/>
              </a:rPr>
              <a:t>Appleton Memorial Scholarship Fund ($</a:t>
            </a:r>
            <a:r>
              <a:rPr lang="en-US" sz="2800" dirty="0" smtClean="0">
                <a:latin typeface="Gill Sans MT" panose="020B0502020104020203" pitchFamily="34" charset="0"/>
              </a:rPr>
              <a:t>100,000, first awards in 2018)</a:t>
            </a:r>
          </a:p>
          <a:p>
            <a:pPr marL="457200" indent="-457200">
              <a:buFont typeface="Wingdings" panose="05000000000000000000" pitchFamily="2" charset="2"/>
              <a:buChar char="Ø"/>
            </a:pPr>
            <a:endParaRPr lang="en-US" sz="8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Completed fundraising campaign for </a:t>
            </a:r>
            <a:r>
              <a:rPr lang="en-US" sz="2800" dirty="0" err="1" smtClean="0">
                <a:latin typeface="Gill Sans MT" panose="020B0502020104020203" pitchFamily="34" charset="0"/>
              </a:rPr>
              <a:t>Barborinas</a:t>
            </a:r>
            <a:r>
              <a:rPr lang="en-US" sz="2800" dirty="0" smtClean="0">
                <a:latin typeface="Gill Sans MT" panose="020B0502020104020203" pitchFamily="34" charset="0"/>
              </a:rPr>
              <a:t> Family Fund ($100,000, first awards in 2019)</a:t>
            </a:r>
          </a:p>
          <a:p>
            <a:pPr marL="457200" indent="-457200">
              <a:buFont typeface="Wingdings" panose="05000000000000000000" pitchFamily="2" charset="2"/>
              <a:buChar char="Ø"/>
            </a:pPr>
            <a:endParaRPr lang="en-US" sz="1200" dirty="0" smtClean="0">
              <a:latin typeface="Gill Sans MT" panose="020B0502020104020203" pitchFamily="34" charset="0"/>
            </a:endParaRPr>
          </a:p>
          <a:p>
            <a:pPr marL="457200" indent="-457200">
              <a:buFont typeface="Wingdings" panose="05000000000000000000" pitchFamily="2" charset="2"/>
              <a:buChar char="Ø"/>
            </a:pPr>
            <a:r>
              <a:rPr lang="en-US" sz="2800" dirty="0" smtClean="0">
                <a:latin typeface="Gill Sans MT" panose="020B0502020104020203" pitchFamily="34" charset="0"/>
              </a:rPr>
              <a:t>Launched campaign for Tree and Soil Research Fund for Landscape Architects ($500,000 goal)</a:t>
            </a:r>
            <a:endParaRPr lang="en-US" sz="2800" dirty="0">
              <a:latin typeface="Gill Sans MT" panose="020B0502020104020203" pitchFamily="34" charset="0"/>
            </a:endParaRPr>
          </a:p>
        </p:txBody>
      </p:sp>
    </p:spTree>
    <p:extLst>
      <p:ext uri="{BB962C8B-B14F-4D97-AF65-F5344CB8AC3E}">
        <p14:creationId xmlns:p14="http://schemas.microsoft.com/office/powerpoint/2010/main" val="3483907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ChangeArrowheads="1"/>
          </p:cNvSpPr>
          <p:nvPr/>
        </p:nvSpPr>
        <p:spPr bwMode="auto">
          <a:xfrm>
            <a:off x="381000" y="15339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5B027A"/>
                </a:solidFill>
                <a:latin typeface="Gill Sans MT" panose="020B0502020104020203" pitchFamily="34" charset="0"/>
              </a:rPr>
              <a:t>Recent Final Report Highlights</a:t>
            </a:r>
            <a:endParaRPr lang="en-US" sz="3600" b="1" dirty="0">
              <a:solidFill>
                <a:srgbClr val="5B027A"/>
              </a:solidFill>
              <a:latin typeface="Gill Sans MT" panose="020B0502020104020203" pitchFamily="34"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
          <p:cNvSpPr>
            <a:spLocks noChangeArrowheads="1"/>
          </p:cNvSpPr>
          <p:nvPr/>
        </p:nvSpPr>
        <p:spPr bwMode="auto">
          <a:xfrm>
            <a:off x="1091554" y="21187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004" y="2698156"/>
            <a:ext cx="1079500" cy="118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6"/>
          <p:cNvSpPr>
            <a:spLocks noChangeArrowheads="1"/>
          </p:cNvSpPr>
          <p:nvPr/>
        </p:nvSpPr>
        <p:spPr bwMode="auto">
          <a:xfrm>
            <a:off x="1728957" y="2809975"/>
            <a:ext cx="680544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Dr. Monica Elliott</a:t>
            </a:r>
            <a:r>
              <a:rPr kumimoji="0" lang="en-US" altLang="en-US" sz="1400" b="1" i="0" u="none" strike="noStrike" cap="none" normalizeH="0" dirty="0" smtClean="0">
                <a:ln>
                  <a:noFill/>
                </a:ln>
                <a:solidFill>
                  <a:srgbClr val="222222"/>
                </a:solidFill>
                <a:effectLst/>
                <a:latin typeface="Gill Sans MT" panose="020B0502020104020203" pitchFamily="34" charset="0"/>
                <a:ea typeface="Cabin" charset="0"/>
                <a:cs typeface="Cabin" charset="0"/>
              </a:rPr>
              <a:t> </a:t>
            </a:r>
            <a:r>
              <a:rPr lang="en-US" altLang="en-US" sz="1400" dirty="0" smtClean="0">
                <a:solidFill>
                  <a:srgbClr val="222222"/>
                </a:solidFill>
                <a:latin typeface="Gill Sans MT" panose="020B0502020104020203" pitchFamily="34" charset="0"/>
                <a:ea typeface="Cabin" charset="0"/>
                <a:cs typeface="Cabin" charset="0"/>
              </a:rPr>
              <a:t>(</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University of Florida) compared the efficacy of four systemic fungicides using three different methods in mature coconut palms. A few options showed promise, and her findings are providing foundational knowledge for effective palm disease management.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Rectangle 8"/>
          <p:cNvSpPr>
            <a:spLocks noChangeArrowheads="1"/>
          </p:cNvSpPr>
          <p:nvPr/>
        </p:nvSpPr>
        <p:spPr bwMode="auto">
          <a:xfrm>
            <a:off x="1146587" y="341501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037" y="4148435"/>
            <a:ext cx="914400" cy="1096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9"/>
          <p:cNvSpPr>
            <a:spLocks noChangeArrowheads="1"/>
          </p:cNvSpPr>
          <p:nvPr/>
        </p:nvSpPr>
        <p:spPr bwMode="auto">
          <a:xfrm>
            <a:off x="1771363" y="4213583"/>
            <a:ext cx="676303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hangingPunct="0"/>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Dr. Whitney </a:t>
            </a:r>
            <a:r>
              <a:rPr kumimoji="0" lang="en-US" altLang="en-US" sz="1400" b="1"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Cranshaw</a:t>
            </a: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a:t>
            </a:r>
            <a:r>
              <a:rPr lang="en-US" altLang="en-US" sz="1400" dirty="0">
                <a:solidFill>
                  <a:srgbClr val="222222"/>
                </a:solidFill>
                <a:latin typeface="Gill Sans MT" panose="020B0502020104020203" pitchFamily="34" charset="0"/>
                <a:ea typeface="Cabin" charset="0"/>
                <a:cs typeface="Cabin" charset="0"/>
              </a:rPr>
              <a:t>(</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Colorado State University) produced the first full assessment and documentation of </a:t>
            </a:r>
            <a:r>
              <a:rPr lang="en-US" altLang="en-US" sz="1400" dirty="0">
                <a:solidFill>
                  <a:srgbClr val="222222"/>
                </a:solidFill>
                <a:latin typeface="Gill Sans MT" panose="020B0502020104020203" pitchFamily="34" charset="0"/>
                <a:ea typeface="Cabin" charset="0"/>
                <a:cs typeface="Cabin" charset="0"/>
              </a:rPr>
              <a:t>drippy </a:t>
            </a:r>
            <a:r>
              <a:rPr lang="en-US" altLang="en-US" sz="1400" dirty="0" smtClean="0">
                <a:solidFill>
                  <a:srgbClr val="222222"/>
                </a:solidFill>
                <a:latin typeface="Gill Sans MT" panose="020B0502020104020203" pitchFamily="34" charset="0"/>
                <a:ea typeface="Cabin" charset="0"/>
                <a:cs typeface="Cabin" charset="0"/>
              </a:rPr>
              <a:t>blight (which </a:t>
            </a:r>
            <a:r>
              <a:rPr lang="en-US" altLang="en-US" sz="1400" dirty="0">
                <a:solidFill>
                  <a:srgbClr val="222222"/>
                </a:solidFill>
                <a:latin typeface="Gill Sans MT" panose="020B0502020104020203" pitchFamily="34" charset="0"/>
                <a:ea typeface="Cabin" charset="0"/>
                <a:cs typeface="Cabin" charset="0"/>
              </a:rPr>
              <a:t>has emerged as the most important pest problem affecting red oaks, trees highly valued for their shade </a:t>
            </a:r>
            <a:r>
              <a:rPr lang="en-US" altLang="en-US" sz="1400" dirty="0" smtClean="0">
                <a:solidFill>
                  <a:srgbClr val="222222"/>
                </a:solidFill>
                <a:latin typeface="Gill Sans MT" panose="020B0502020104020203" pitchFamily="34" charset="0"/>
                <a:ea typeface="Cabin" charset="0"/>
                <a:cs typeface="Cabin" charset="0"/>
              </a:rPr>
              <a:t>on Colorado’s Front Range),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from the modes of infection to methods for mitigating its spread.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1"/>
          <p:cNvSpPr>
            <a:spLocks noChangeArrowheads="1"/>
          </p:cNvSpPr>
          <p:nvPr/>
        </p:nvSpPr>
        <p:spPr bwMode="auto">
          <a:xfrm>
            <a:off x="1193154" y="4927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8"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554" y="5410200"/>
            <a:ext cx="1057275" cy="1096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12"/>
          <p:cNvSpPr>
            <a:spLocks noChangeArrowheads="1"/>
          </p:cNvSpPr>
          <p:nvPr/>
        </p:nvSpPr>
        <p:spPr bwMode="auto">
          <a:xfrm>
            <a:off x="1796762" y="5481627"/>
            <a:ext cx="673763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Dr. </a:t>
            </a:r>
            <a:r>
              <a:rPr kumimoji="0" lang="en-US" altLang="en-US" sz="1400" b="1"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Oleksandr</a:t>
            </a: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Gromyko</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(Ivan Franko National University of </a:t>
            </a:r>
            <a:r>
              <a:rPr kumimoji="0" lang="en-US" altLang="en-US" sz="1400" b="0"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Lviv</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Ukraine)</a:t>
            </a:r>
            <a:r>
              <a:rPr kumimoji="0" lang="en-US" altLang="en-US" sz="1400" b="0" i="0" u="none" strike="noStrike" cap="none" normalizeH="0" dirty="0" smtClean="0">
                <a:ln>
                  <a:noFill/>
                </a:ln>
                <a:solidFill>
                  <a:srgbClr val="222222"/>
                </a:solidFill>
                <a:effectLst/>
                <a:latin typeface="Gill Sans MT" panose="020B0502020104020203" pitchFamily="34" charset="0"/>
                <a:ea typeface="Cabin" charset="0"/>
                <a:cs typeface="Cabin"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identified four strains of soil bacteria with particularly strong antibiotic production and salient plant growth-promoting properties. These four represent a promising platform for development of biotechnological tools to alleviate the burden of microbial diseases in arboriculture.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9"/>
          <p:cNvSpPr>
            <a:spLocks noChangeArrowheads="1"/>
          </p:cNvSpPr>
          <p:nvPr/>
        </p:nvSpPr>
        <p:spPr bwMode="auto">
          <a:xfrm>
            <a:off x="1771363" y="1513653"/>
            <a:ext cx="6934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Arial" panose="020B0604020202020204" pitchFamily="34" charset="0"/>
                <a:cs typeface="Arial" panose="020B0604020202020204" pitchFamily="34" charset="0"/>
              </a:rPr>
              <a:t>Dr. Andrew </a:t>
            </a:r>
            <a:r>
              <a:rPr kumimoji="0" lang="en-US" altLang="en-US" sz="1400" b="1" i="0" u="none" strike="noStrike" cap="none" normalizeH="0" baseline="0" dirty="0" err="1" smtClean="0">
                <a:ln>
                  <a:noFill/>
                </a:ln>
                <a:solidFill>
                  <a:srgbClr val="222222"/>
                </a:solidFill>
                <a:effectLst/>
                <a:latin typeface="Gill Sans MT" panose="020B0502020104020203" pitchFamily="34" charset="0"/>
                <a:ea typeface="Arial" panose="020B0604020202020204" pitchFamily="34" charset="0"/>
                <a:cs typeface="Arial" panose="020B0604020202020204" pitchFamily="34" charset="0"/>
              </a:rPr>
              <a:t>Hirons</a:t>
            </a: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Arial" panose="020B0604020202020204" pitchFamily="34" charset="0"/>
                <a:cs typeface="Arial" panose="020B0604020202020204" pitchFamily="34"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Arial" panose="020B0604020202020204" pitchFamily="34" charset="0"/>
                <a:cs typeface="Arial" panose="020B0604020202020204" pitchFamily="34" charset="0"/>
              </a:rPr>
              <a:t>(Myerscough College,</a:t>
            </a:r>
            <a:r>
              <a:rPr kumimoji="0" lang="en-US" altLang="en-US" sz="1400" b="0" i="0" u="none" strike="noStrike" cap="none" normalizeH="0" dirty="0" smtClean="0">
                <a:ln>
                  <a:noFill/>
                </a:ln>
                <a:solidFill>
                  <a:srgbClr val="222222"/>
                </a:solidFill>
                <a:effectLst/>
                <a:latin typeface="Gill Sans MT" panose="020B0502020104020203" pitchFamily="34" charset="0"/>
                <a:ea typeface="Arial" panose="020B0604020202020204" pitchFamily="34" charset="0"/>
                <a:cs typeface="Arial" panose="020B0604020202020204" pitchFamily="34"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Arial" panose="020B0604020202020204" pitchFamily="34" charset="0"/>
                <a:cs typeface="Arial" panose="020B0604020202020204" pitchFamily="34" charset="0"/>
              </a:rPr>
              <a:t>UK) used a novel method to evaluate and quantify</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a:cs typeface="Cabin"/>
              </a:rPr>
              <a:t> the drought tolerance of over 80 tree species. His work</a:t>
            </a:r>
            <a:r>
              <a:rPr kumimoji="0" lang="en-US" altLang="en-US" sz="1400" b="0" i="0" u="none" strike="noStrike" cap="none" normalizeH="0" dirty="0" smtClean="0">
                <a:ln>
                  <a:noFill/>
                </a:ln>
                <a:solidFill>
                  <a:srgbClr val="222222"/>
                </a:solidFill>
                <a:effectLst/>
                <a:latin typeface="Gill Sans MT" panose="020B0502020104020203" pitchFamily="34" charset="0"/>
                <a:ea typeface="Cabin"/>
                <a:cs typeface="Cabin"/>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a:cs typeface="Cabin"/>
              </a:rPr>
              <a:t>will help tree care professionals identify suitable trees for dry urban environments and play a role in encouraging nurseries to grow underutilized species.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pic>
        <p:nvPicPr>
          <p:cNvPr id="18"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004" y="1432687"/>
            <a:ext cx="1143000" cy="1143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878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a:spLocks noGrp="1" noChangeArrowheads="1"/>
          </p:cNvSpPr>
          <p:nvPr/>
        </p:nvSpPr>
        <p:spPr bwMode="auto">
          <a:xfrm>
            <a:off x="381000" y="15339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sz="3600" b="1" dirty="0" smtClean="0">
                <a:solidFill>
                  <a:srgbClr val="5B027A"/>
                </a:solidFill>
                <a:latin typeface="Gill Sans MT" panose="020B0502020104020203" pitchFamily="34" charset="0"/>
              </a:rPr>
              <a:t>Recent Final Report Highlights</a:t>
            </a:r>
            <a:endParaRPr lang="en-US" sz="3600" b="1" dirty="0">
              <a:solidFill>
                <a:srgbClr val="5B027A"/>
              </a:solidFill>
              <a:latin typeface="Gill Sans MT" panose="020B0502020104020203" pitchFamily="34"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5"/>
          <p:cNvSpPr>
            <a:spLocks noChangeArrowheads="1"/>
          </p:cNvSpPr>
          <p:nvPr/>
        </p:nvSpPr>
        <p:spPr bwMode="auto">
          <a:xfrm>
            <a:off x="1091554" y="211871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11"/>
          <p:cNvSpPr>
            <a:spLocks noChangeArrowheads="1"/>
          </p:cNvSpPr>
          <p:nvPr/>
        </p:nvSpPr>
        <p:spPr bwMode="auto">
          <a:xfrm>
            <a:off x="1193154" y="4927600"/>
            <a:ext cx="91700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5" name="Picture 14"/>
          <p:cNvPicPr/>
          <p:nvPr/>
        </p:nvPicPr>
        <p:blipFill>
          <a:blip r:embed="rId2" cstate="print">
            <a:extLst>
              <a:ext uri="{28A0092B-C50C-407E-A947-70E740481C1C}">
                <a14:useLocalDpi xmlns:a14="http://schemas.microsoft.com/office/drawing/2010/main" val="0"/>
              </a:ext>
            </a:extLst>
          </a:blip>
          <a:stretch>
            <a:fillRect/>
          </a:stretch>
        </p:blipFill>
        <p:spPr>
          <a:xfrm>
            <a:off x="512430" y="2571501"/>
            <a:ext cx="1097280" cy="1097280"/>
          </a:xfrm>
          <a:prstGeom prst="rect">
            <a:avLst/>
          </a:prstGeom>
          <a:ln>
            <a:solidFill>
              <a:schemeClr val="tx1"/>
            </a:solidFill>
          </a:ln>
        </p:spPr>
      </p:pic>
      <p:sp>
        <p:nvSpPr>
          <p:cNvPr id="2" name="Rectangle 1"/>
          <p:cNvSpPr/>
          <p:nvPr/>
        </p:nvSpPr>
        <p:spPr>
          <a:xfrm>
            <a:off x="1676400" y="2571501"/>
            <a:ext cx="7010400" cy="1064202"/>
          </a:xfrm>
          <a:prstGeom prst="rect">
            <a:avLst/>
          </a:prstGeom>
        </p:spPr>
        <p:txBody>
          <a:bodyPr wrap="square">
            <a:spAutoFit/>
          </a:bodyPr>
          <a:lstStyle/>
          <a:p>
            <a:pPr marL="0" marR="0" algn="just">
              <a:lnSpc>
                <a:spcPct val="115000"/>
              </a:lnSpc>
              <a:spcBef>
                <a:spcPts val="0"/>
              </a:spcBef>
              <a:spcAft>
                <a:spcPts val="0"/>
              </a:spcAft>
            </a:pPr>
            <a:r>
              <a:rPr lang="en-US" sz="1400" b="1" dirty="0" smtClean="0">
                <a:solidFill>
                  <a:srgbClr val="222222"/>
                </a:solidFill>
                <a:latin typeface="Gill Sans MT" panose="020B0502020104020203" pitchFamily="34" charset="0"/>
                <a:ea typeface="Cabin"/>
                <a:cs typeface="Cabin"/>
              </a:rPr>
              <a:t>Dr. Gregory </a:t>
            </a:r>
            <a:r>
              <a:rPr lang="en-US" sz="1400" b="1" dirty="0" err="1" smtClean="0">
                <a:solidFill>
                  <a:srgbClr val="222222"/>
                </a:solidFill>
                <a:latin typeface="Gill Sans MT" panose="020B0502020104020203" pitchFamily="34" charset="0"/>
                <a:ea typeface="Cabin"/>
                <a:cs typeface="Cabin"/>
              </a:rPr>
              <a:t>Dahle</a:t>
            </a:r>
            <a:r>
              <a:rPr lang="en-US" sz="1400" b="1" dirty="0">
                <a:solidFill>
                  <a:srgbClr val="222222"/>
                </a:solidFill>
                <a:latin typeface="Gill Sans MT" panose="020B0502020104020203" pitchFamily="34" charset="0"/>
                <a:ea typeface="Cabin"/>
                <a:cs typeface="Cabin"/>
              </a:rPr>
              <a:t> </a:t>
            </a:r>
            <a:r>
              <a:rPr lang="en-US" sz="1400" dirty="0" smtClean="0">
                <a:solidFill>
                  <a:srgbClr val="222222"/>
                </a:solidFill>
                <a:latin typeface="Gill Sans MT" panose="020B0502020104020203" pitchFamily="34" charset="0"/>
                <a:ea typeface="Cabin"/>
                <a:cs typeface="Cabin"/>
              </a:rPr>
              <a:t>(West </a:t>
            </a:r>
            <a:r>
              <a:rPr lang="en-US" sz="1400" dirty="0">
                <a:solidFill>
                  <a:srgbClr val="222222"/>
                </a:solidFill>
                <a:latin typeface="Gill Sans MT" panose="020B0502020104020203" pitchFamily="34" charset="0"/>
                <a:ea typeface="Cabin"/>
                <a:cs typeface="Cabin"/>
              </a:rPr>
              <a:t>Virginia University)</a:t>
            </a:r>
            <a:r>
              <a:rPr lang="en-US" sz="1400" dirty="0">
                <a:solidFill>
                  <a:srgbClr val="000000"/>
                </a:solidFill>
                <a:latin typeface="Gill Sans MT" panose="020B0502020104020203" pitchFamily="34" charset="0"/>
                <a:ea typeface="Calibri" panose="020F0502020204030204" pitchFamily="34" charset="0"/>
              </a:rPr>
              <a:t> looked specifically at </a:t>
            </a:r>
            <a:r>
              <a:rPr lang="en-US" sz="1400" dirty="0">
                <a:solidFill>
                  <a:srgbClr val="222222"/>
                </a:solidFill>
                <a:latin typeface="Gill Sans MT" panose="020B0502020104020203" pitchFamily="34" charset="0"/>
                <a:ea typeface="Cabin"/>
                <a:cs typeface="Cabin"/>
              </a:rPr>
              <a:t>how load transfers from a tree trunk to the root-soil </a:t>
            </a:r>
            <a:r>
              <a:rPr lang="en-US" sz="1400" dirty="0" smtClean="0">
                <a:solidFill>
                  <a:srgbClr val="222222"/>
                </a:solidFill>
                <a:latin typeface="Gill Sans MT" panose="020B0502020104020203" pitchFamily="34" charset="0"/>
                <a:ea typeface="Cabin"/>
                <a:cs typeface="Cabin"/>
              </a:rPr>
              <a:t>plate, </a:t>
            </a:r>
            <a:r>
              <a:rPr lang="en-US" sz="1400" dirty="0">
                <a:solidFill>
                  <a:srgbClr val="222222"/>
                </a:solidFill>
                <a:latin typeface="Gill Sans MT" panose="020B0502020104020203" pitchFamily="34" charset="0"/>
                <a:ea typeface="Cabin"/>
                <a:cs typeface="Cabin"/>
              </a:rPr>
              <a:t>in order to help better understand how trees resist overturning. Dr. </a:t>
            </a:r>
            <a:r>
              <a:rPr lang="en-US" sz="1400" dirty="0" err="1">
                <a:solidFill>
                  <a:srgbClr val="222222"/>
                </a:solidFill>
                <a:latin typeface="Gill Sans MT" panose="020B0502020104020203" pitchFamily="34" charset="0"/>
                <a:ea typeface="Cabin"/>
                <a:cs typeface="Cabin"/>
              </a:rPr>
              <a:t>Dahle</a:t>
            </a:r>
            <a:r>
              <a:rPr lang="en-US" sz="1400" dirty="0">
                <a:solidFill>
                  <a:srgbClr val="222222"/>
                </a:solidFill>
                <a:latin typeface="Gill Sans MT" panose="020B0502020104020203" pitchFamily="34" charset="0"/>
                <a:ea typeface="Cabin"/>
                <a:cs typeface="Cabin"/>
              </a:rPr>
              <a:t> found that load and strain are equally distributed in the root system; thus, arborists should consider leeward and windward roots equally important in tree stability.</a:t>
            </a:r>
            <a:endParaRPr lang="en-US" sz="1400" dirty="0">
              <a:solidFill>
                <a:srgbClr val="000000"/>
              </a:solidFill>
              <a:latin typeface="Gill Sans MT" panose="020B0502020104020203" pitchFamily="34" charset="0"/>
              <a:ea typeface="Calibri" panose="020F0502020204030204" pitchFamily="34" charset="0"/>
            </a:endParaRPr>
          </a:p>
        </p:txBody>
      </p:sp>
      <p:pic>
        <p:nvPicPr>
          <p:cNvPr id="3073"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609" y="1365335"/>
            <a:ext cx="1115101" cy="107215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3"/>
          <p:cNvSpPr>
            <a:spLocks noChangeArrowheads="1"/>
          </p:cNvSpPr>
          <p:nvPr/>
        </p:nvSpPr>
        <p:spPr bwMode="auto">
          <a:xfrm>
            <a:off x="1628790" y="1252005"/>
            <a:ext cx="702942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Dr. </a:t>
            </a:r>
            <a:r>
              <a:rPr kumimoji="0" lang="en-US" altLang="en-US" sz="1400" b="1"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Alessio</a:t>
            </a: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a:t>
            </a:r>
            <a:r>
              <a:rPr kumimoji="0" lang="en-US" altLang="en-US" sz="1400" b="1"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Fini</a:t>
            </a: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(University of Florence, Italy) quantified the effect of </a:t>
            </a:r>
            <a:r>
              <a:rPr kumimoji="0" lang="en-US" altLang="en-US" sz="1400" b="0" u="none" strike="noStrike" cap="none" normalizeH="0" baseline="0" dirty="0" smtClean="0">
                <a:ln>
                  <a:noFill/>
                </a:ln>
                <a:solidFill>
                  <a:srgbClr val="222222"/>
                </a:solidFill>
                <a:effectLst/>
                <a:latin typeface="Gill Sans MT" panose="020B0502020104020203" pitchFamily="34" charset="0"/>
                <a:ea typeface="Cabin" charset="0"/>
                <a:cs typeface="Cabin" charset="0"/>
              </a:rPr>
              <a:t>pervious,</a:t>
            </a:r>
            <a:r>
              <a:rPr kumimoji="0" lang="en-US" altLang="en-US" sz="1400" b="0" u="none" strike="noStrike" cap="none" normalizeH="0" dirty="0" smtClean="0">
                <a:ln>
                  <a:noFill/>
                </a:ln>
                <a:solidFill>
                  <a:srgbClr val="222222"/>
                </a:solidFill>
                <a:effectLst/>
                <a:latin typeface="Gill Sans MT" panose="020B0502020104020203" pitchFamily="34" charset="0"/>
                <a:ea typeface="Cabin" charset="0"/>
                <a:cs typeface="Cabin" charset="0"/>
              </a:rPr>
              <a:t> impervi</a:t>
            </a:r>
            <a:r>
              <a:rPr kumimoji="0" lang="en-US" altLang="en-US" sz="1400" b="0" u="none" strike="noStrike" cap="none" normalizeH="0" baseline="0" dirty="0" smtClean="0">
                <a:ln>
                  <a:noFill/>
                </a:ln>
                <a:solidFill>
                  <a:srgbClr val="222222"/>
                </a:solidFill>
                <a:effectLst/>
                <a:latin typeface="Gill Sans MT" panose="020B0502020104020203" pitchFamily="34" charset="0"/>
                <a:ea typeface="Cabin" charset="0"/>
                <a:cs typeface="Cabin" charset="0"/>
              </a:rPr>
              <a:t>ous</a:t>
            </a:r>
            <a:r>
              <a:rPr kumimoji="0" lang="en-US" altLang="en-US" sz="1400" b="0" u="none" strike="noStrike" cap="none" normalizeH="0" dirty="0" smtClean="0">
                <a:ln>
                  <a:noFill/>
                </a:ln>
                <a:solidFill>
                  <a:srgbClr val="222222"/>
                </a:solidFill>
                <a:effectLst/>
                <a:latin typeface="Gill Sans MT" panose="020B0502020104020203" pitchFamily="34" charset="0"/>
                <a:ea typeface="Cabin" charset="0"/>
                <a:cs typeface="Cabin" charset="0"/>
              </a:rPr>
              <a:t> </a:t>
            </a:r>
            <a:r>
              <a:rPr kumimoji="0" lang="en-US" altLang="en-US" sz="1400" b="0" u="none" strike="noStrike" cap="none" normalizeH="0" baseline="0" dirty="0" smtClean="0">
                <a:ln>
                  <a:noFill/>
                </a:ln>
                <a:solidFill>
                  <a:srgbClr val="222222"/>
                </a:solidFill>
                <a:effectLst/>
                <a:latin typeface="Gill Sans MT" panose="020B0502020104020203" pitchFamily="34" charset="0"/>
                <a:ea typeface="Cabin" charset="0"/>
                <a:cs typeface="Cabin" charset="0"/>
              </a:rPr>
              <a:t>and permeable pavement</a:t>
            </a:r>
            <a:r>
              <a:rPr lang="en-US" altLang="en-US" sz="1400" dirty="0">
                <a:solidFill>
                  <a:srgbClr val="222222"/>
                </a:solidFill>
                <a:latin typeface="Gill Sans MT" panose="020B0502020104020203" pitchFamily="34" charset="0"/>
                <a:ea typeface="Cabin" charset="0"/>
                <a:cs typeface="Cabin"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on tree physiology, soil characteristics, and the microclimate of the paved areas,</a:t>
            </a:r>
            <a:r>
              <a:rPr kumimoji="0" lang="en-US" altLang="en-US" sz="1400" b="0" i="0" u="none" strike="noStrike" cap="none" normalizeH="0" dirty="0" smtClean="0">
                <a:ln>
                  <a:noFill/>
                </a:ln>
                <a:solidFill>
                  <a:srgbClr val="222222"/>
                </a:solidFill>
                <a:effectLst/>
                <a:latin typeface="Gill Sans MT" panose="020B0502020104020203" pitchFamily="34" charset="0"/>
                <a:ea typeface="Cabin" charset="0"/>
                <a:cs typeface="Cabin"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establishing that </a:t>
            </a:r>
            <a:r>
              <a:rPr kumimoji="0" lang="en-US" altLang="en-US" sz="1400" b="0" i="0" u="none" strike="noStrike" cap="none" normalizeH="0" baseline="0" dirty="0" smtClean="0">
                <a:ln>
                  <a:noFill/>
                </a:ln>
                <a:solidFill>
                  <a:srgbClr val="000000"/>
                </a:solidFill>
                <a:effectLst/>
                <a:latin typeface="Gill Sans MT" panose="020B0502020104020203" pitchFamily="34" charset="0"/>
                <a:ea typeface="Calibri" panose="020F0502020204030204" pitchFamily="34" charset="0"/>
              </a:rPr>
              <a:t>porous pavements alter the water cycle less, accumulate less CO2, and are better at mitigating changes to soil traits. Dr. </a:t>
            </a:r>
            <a:r>
              <a:rPr kumimoji="0" lang="en-US" altLang="en-US" sz="1400" b="0" i="0" u="none" strike="noStrike" cap="none" normalizeH="0" baseline="0" dirty="0" err="1" smtClean="0">
                <a:ln>
                  <a:noFill/>
                </a:ln>
                <a:solidFill>
                  <a:srgbClr val="000000"/>
                </a:solidFill>
                <a:effectLst/>
                <a:latin typeface="Gill Sans MT" panose="020B0502020104020203" pitchFamily="34" charset="0"/>
                <a:ea typeface="Calibri" panose="020F0502020204030204" pitchFamily="34" charset="0"/>
              </a:rPr>
              <a:t>Fini’s</a:t>
            </a:r>
            <a:r>
              <a:rPr kumimoji="0" lang="en-US" altLang="en-US" sz="1400" b="0" i="0" u="none" strike="noStrike" cap="none" normalizeH="0" baseline="0" dirty="0" smtClean="0">
                <a:ln>
                  <a:noFill/>
                </a:ln>
                <a:solidFill>
                  <a:srgbClr val="000000"/>
                </a:solidFill>
                <a:effectLst/>
                <a:latin typeface="Gill Sans MT" panose="020B0502020104020203" pitchFamily="34" charset="0"/>
                <a:ea typeface="Calibri" panose="020F0502020204030204" pitchFamily="34" charset="0"/>
              </a:rPr>
              <a:t> work will help develop best practices for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managing city greenspaces.</a:t>
            </a:r>
            <a:r>
              <a:rPr kumimoji="0" lang="en-US" altLang="en-US" sz="1400" b="0" i="0" u="none" strike="noStrike" cap="none" normalizeH="0" baseline="0" dirty="0" smtClean="0">
                <a:ln>
                  <a:noFill/>
                </a:ln>
                <a:solidFill>
                  <a:srgbClr val="000000"/>
                </a:solidFill>
                <a:effectLst/>
                <a:latin typeface="Gill Sans MT" panose="020B0502020104020203" pitchFamily="34" charset="0"/>
                <a:ea typeface="Calibri" panose="020F0502020204030204" pitchFamily="34" charset="0"/>
              </a:rPr>
              <a:t>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5"/>
          <p:cNvSpPr>
            <a:spLocks noChangeArrowheads="1"/>
          </p:cNvSpPr>
          <p:nvPr/>
        </p:nvSpPr>
        <p:spPr bwMode="auto">
          <a:xfrm>
            <a:off x="982662" y="327335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6" name="image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451" y="3769642"/>
            <a:ext cx="1143000" cy="11001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 name="Rectangle 16"/>
          <p:cNvSpPr/>
          <p:nvPr/>
        </p:nvSpPr>
        <p:spPr>
          <a:xfrm>
            <a:off x="1676400" y="3713621"/>
            <a:ext cx="6934200" cy="1331134"/>
          </a:xfrm>
          <a:prstGeom prst="rect">
            <a:avLst/>
          </a:prstGeom>
        </p:spPr>
        <p:txBody>
          <a:bodyPr wrap="square">
            <a:spAutoFit/>
          </a:bodyPr>
          <a:lstStyle/>
          <a:p>
            <a:pPr marL="0" marR="0" algn="just">
              <a:lnSpc>
                <a:spcPct val="115000"/>
              </a:lnSpc>
              <a:spcBef>
                <a:spcPts val="0"/>
              </a:spcBef>
              <a:spcAft>
                <a:spcPts val="0"/>
              </a:spcAft>
            </a:pPr>
            <a:r>
              <a:rPr lang="en-US" sz="1400" b="1" dirty="0" smtClean="0">
                <a:solidFill>
                  <a:srgbClr val="222222"/>
                </a:solidFill>
                <a:latin typeface="Gill Sans MT" panose="020B0502020104020203" pitchFamily="34" charset="0"/>
                <a:ea typeface="Cabin" charset="0"/>
                <a:cs typeface="Cabin" charset="0"/>
              </a:rPr>
              <a:t>Dr</a:t>
            </a:r>
            <a:r>
              <a:rPr lang="en-US" sz="1400" b="1" dirty="0">
                <a:solidFill>
                  <a:srgbClr val="222222"/>
                </a:solidFill>
                <a:latin typeface="Gill Sans MT" panose="020B0502020104020203" pitchFamily="34" charset="0"/>
                <a:ea typeface="Cabin" charset="0"/>
                <a:cs typeface="Cabin" charset="0"/>
              </a:rPr>
              <a:t>. Mohammad </a:t>
            </a:r>
            <a:r>
              <a:rPr lang="en-US" sz="1400" b="1" dirty="0" err="1">
                <a:solidFill>
                  <a:srgbClr val="222222"/>
                </a:solidFill>
                <a:latin typeface="Gill Sans MT" panose="020B0502020104020203" pitchFamily="34" charset="0"/>
                <a:ea typeface="Cabin" charset="0"/>
                <a:cs typeface="Cabin" charset="0"/>
              </a:rPr>
              <a:t>Asrafur</a:t>
            </a:r>
            <a:r>
              <a:rPr lang="en-US" sz="1400" b="1" dirty="0">
                <a:solidFill>
                  <a:srgbClr val="222222"/>
                </a:solidFill>
                <a:latin typeface="Gill Sans MT" panose="020B0502020104020203" pitchFamily="34" charset="0"/>
                <a:ea typeface="Cabin" charset="0"/>
                <a:cs typeface="Cabin" charset="0"/>
              </a:rPr>
              <a:t> Rahman </a:t>
            </a:r>
            <a:r>
              <a:rPr lang="en-US" sz="1400" dirty="0">
                <a:solidFill>
                  <a:srgbClr val="222222"/>
                </a:solidFill>
                <a:latin typeface="Gill Sans MT" panose="020B0502020104020203" pitchFamily="34" charset="0"/>
                <a:ea typeface="Cabin" charset="0"/>
                <a:cs typeface="Cabin" charset="0"/>
              </a:rPr>
              <a:t>(</a:t>
            </a:r>
            <a:r>
              <a:rPr lang="en-US" sz="1400" dirty="0" smtClean="0">
                <a:solidFill>
                  <a:srgbClr val="222222"/>
                </a:solidFill>
                <a:latin typeface="Gill Sans MT" panose="020B0502020104020203" pitchFamily="34" charset="0"/>
                <a:ea typeface="Cabin" charset="0"/>
                <a:cs typeface="Cabin" charset="0"/>
              </a:rPr>
              <a:t>Technical </a:t>
            </a:r>
            <a:r>
              <a:rPr lang="en-US" sz="1400" dirty="0">
                <a:solidFill>
                  <a:srgbClr val="222222"/>
                </a:solidFill>
                <a:latin typeface="Gill Sans MT" panose="020B0502020104020203" pitchFamily="34" charset="0"/>
                <a:ea typeface="Cabin" charset="0"/>
                <a:cs typeface="Cabin" charset="0"/>
              </a:rPr>
              <a:t>University of Munich, </a:t>
            </a:r>
            <a:r>
              <a:rPr lang="en-US" sz="1400" dirty="0" smtClean="0">
                <a:solidFill>
                  <a:srgbClr val="222222"/>
                </a:solidFill>
                <a:latin typeface="Gill Sans MT" panose="020B0502020104020203" pitchFamily="34" charset="0"/>
                <a:ea typeface="Cabin" charset="0"/>
                <a:cs typeface="Cabin" charset="0"/>
              </a:rPr>
              <a:t>Germany) analyzed </a:t>
            </a:r>
            <a:r>
              <a:rPr lang="en-US" sz="1400" dirty="0">
                <a:solidFill>
                  <a:srgbClr val="222222"/>
                </a:solidFill>
                <a:latin typeface="Gill Sans MT" panose="020B0502020104020203" pitchFamily="34" charset="0"/>
                <a:ea typeface="Cabin" charset="0"/>
                <a:cs typeface="Cabin" charset="0"/>
              </a:rPr>
              <a:t>two tree species in contrasting street canyon conditions. He </a:t>
            </a:r>
            <a:r>
              <a:rPr lang="en-US" sz="1400" dirty="0" smtClean="0">
                <a:solidFill>
                  <a:srgbClr val="222222"/>
                </a:solidFill>
                <a:latin typeface="Gill Sans MT" panose="020B0502020104020203" pitchFamily="34" charset="0"/>
                <a:ea typeface="Cabin" charset="0"/>
                <a:cs typeface="Cabin" charset="0"/>
              </a:rPr>
              <a:t>discovered </a:t>
            </a:r>
            <a:r>
              <a:rPr lang="en-US" sz="1400" dirty="0">
                <a:solidFill>
                  <a:srgbClr val="222222"/>
                </a:solidFill>
                <a:latin typeface="Gill Sans MT" panose="020B0502020104020203" pitchFamily="34" charset="0"/>
                <a:ea typeface="Cabin" charset="0"/>
                <a:cs typeface="Cabin" charset="0"/>
              </a:rPr>
              <a:t>large differences in cooling potential between the species and </a:t>
            </a:r>
            <a:r>
              <a:rPr lang="en-US" sz="1400" dirty="0" smtClean="0">
                <a:solidFill>
                  <a:srgbClr val="222222"/>
                </a:solidFill>
                <a:latin typeface="Gill Sans MT" panose="020B0502020104020203" pitchFamily="34" charset="0"/>
                <a:ea typeface="Cabin" charset="0"/>
                <a:cs typeface="Cabin" charset="0"/>
              </a:rPr>
              <a:t>conditions and also </a:t>
            </a:r>
            <a:r>
              <a:rPr lang="en-US" sz="1400" dirty="0">
                <a:solidFill>
                  <a:srgbClr val="222222"/>
                </a:solidFill>
                <a:latin typeface="Gill Sans MT" panose="020B0502020104020203" pitchFamily="34" charset="0"/>
                <a:ea typeface="Cabin" charset="0"/>
                <a:cs typeface="Cabin" charset="0"/>
              </a:rPr>
              <a:t>found that water use efficiency is more strongly related to cooling potential than growth rate. Dr. Rahman continues to build on his findings </a:t>
            </a:r>
            <a:r>
              <a:rPr lang="en-US" sz="1400" dirty="0" smtClean="0">
                <a:solidFill>
                  <a:srgbClr val="222222"/>
                </a:solidFill>
                <a:latin typeface="Gill Sans MT" panose="020B0502020104020203" pitchFamily="34" charset="0"/>
                <a:ea typeface="Cabin" charset="0"/>
                <a:cs typeface="Cabin" charset="0"/>
              </a:rPr>
              <a:t>to </a:t>
            </a:r>
            <a:r>
              <a:rPr lang="en-US" sz="1400" dirty="0">
                <a:solidFill>
                  <a:srgbClr val="222222"/>
                </a:solidFill>
                <a:latin typeface="Gill Sans MT" panose="020B0502020104020203" pitchFamily="34" charset="0"/>
                <a:ea typeface="Cabin" charset="0"/>
                <a:cs typeface="Cabin" charset="0"/>
              </a:rPr>
              <a:t>create a model for predicting </a:t>
            </a:r>
            <a:r>
              <a:rPr lang="en-US" sz="1400" dirty="0" smtClean="0">
                <a:solidFill>
                  <a:srgbClr val="222222"/>
                </a:solidFill>
                <a:latin typeface="Gill Sans MT" panose="020B0502020104020203" pitchFamily="34" charset="0"/>
                <a:ea typeface="Cabin" charset="0"/>
                <a:cs typeface="Cabin" charset="0"/>
              </a:rPr>
              <a:t>impact </a:t>
            </a:r>
            <a:r>
              <a:rPr lang="en-US" sz="1400" dirty="0">
                <a:solidFill>
                  <a:srgbClr val="222222"/>
                </a:solidFill>
                <a:latin typeface="Gill Sans MT" panose="020B0502020104020203" pitchFamily="34" charset="0"/>
                <a:ea typeface="Cabin" charset="0"/>
                <a:cs typeface="Cabin" charset="0"/>
              </a:rPr>
              <a:t>of </a:t>
            </a:r>
            <a:r>
              <a:rPr lang="en-US" sz="1400" dirty="0" smtClean="0">
                <a:solidFill>
                  <a:srgbClr val="222222"/>
                </a:solidFill>
                <a:latin typeface="Gill Sans MT" panose="020B0502020104020203" pitchFamily="34" charset="0"/>
                <a:ea typeface="Cabin" charset="0"/>
                <a:cs typeface="Cabin" charset="0"/>
              </a:rPr>
              <a:t>trees </a:t>
            </a:r>
            <a:r>
              <a:rPr lang="en-US" sz="1400" dirty="0">
                <a:solidFill>
                  <a:srgbClr val="222222"/>
                </a:solidFill>
                <a:latin typeface="Gill Sans MT" panose="020B0502020104020203" pitchFamily="34" charset="0"/>
                <a:ea typeface="Cabin" charset="0"/>
                <a:cs typeface="Cabin" charset="0"/>
              </a:rPr>
              <a:t>on urban microclimates.</a:t>
            </a:r>
          </a:p>
        </p:txBody>
      </p:sp>
      <p:sp>
        <p:nvSpPr>
          <p:cNvPr id="18" name="Rectangle 8"/>
          <p:cNvSpPr>
            <a:spLocks noChangeArrowheads="1"/>
          </p:cNvSpPr>
          <p:nvPr/>
        </p:nvSpPr>
        <p:spPr bwMode="auto">
          <a:xfrm>
            <a:off x="1009650" y="44978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Rectangle 26"/>
          <p:cNvSpPr>
            <a:spLocks noChangeArrowheads="1"/>
          </p:cNvSpPr>
          <p:nvPr/>
        </p:nvSpPr>
        <p:spPr bwMode="auto">
          <a:xfrm>
            <a:off x="1676400" y="5067684"/>
            <a:ext cx="68580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Dr. Bryant </a:t>
            </a:r>
            <a:r>
              <a:rPr kumimoji="0" lang="en-US" altLang="en-US" sz="1400" b="1"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Scharenbroch</a:t>
            </a:r>
            <a:r>
              <a:rPr kumimoji="0" lang="en-US" altLang="en-US" sz="1400" b="1"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(University of Wisconsin – Stevens Point) evaluated  two organic materials – </a:t>
            </a:r>
            <a:r>
              <a:rPr kumimoji="0" lang="en-US" altLang="en-US" sz="1400" b="0"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biosolids</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and biochar – for their potential for rapid remediation of urban soils. While the two agents had different effects on the soil, both led to healthier and faster growing trees. Future research will refine application rates for these additives and identify the best </a:t>
            </a:r>
            <a:r>
              <a:rPr kumimoji="0" lang="en-US" altLang="en-US" sz="1400" b="0"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biosolids</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and </a:t>
            </a:r>
            <a:r>
              <a:rPr kumimoji="0" lang="en-US" altLang="en-US" sz="1400" b="0" i="0" u="none" strike="noStrike" cap="none" normalizeH="0" baseline="0" dirty="0" err="1" smtClean="0">
                <a:ln>
                  <a:noFill/>
                </a:ln>
                <a:solidFill>
                  <a:srgbClr val="222222"/>
                </a:solidFill>
                <a:effectLst/>
                <a:latin typeface="Gill Sans MT" panose="020B0502020104020203" pitchFamily="34" charset="0"/>
                <a:ea typeface="Cabin" charset="0"/>
                <a:cs typeface="Cabin" charset="0"/>
              </a:rPr>
              <a:t>biochars</a:t>
            </a:r>
            <a:r>
              <a:rPr kumimoji="0" lang="en-US" altLang="en-US" sz="1400" b="0" i="0" u="none" strike="noStrike" cap="none" normalizeH="0" baseline="0" dirty="0" smtClean="0">
                <a:ln>
                  <a:noFill/>
                </a:ln>
                <a:solidFill>
                  <a:srgbClr val="222222"/>
                </a:solidFill>
                <a:effectLst/>
                <a:latin typeface="Gill Sans MT" panose="020B0502020104020203" pitchFamily="34" charset="0"/>
                <a:ea typeface="Cabin" charset="0"/>
                <a:cs typeface="Cabin" charset="0"/>
              </a:rPr>
              <a:t> to use. </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pic>
        <p:nvPicPr>
          <p:cNvPr id="28"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542" y="5134724"/>
            <a:ext cx="1096963" cy="1096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080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6 TREE Fund Update for Ohio">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 TREE Fund Update for Ohio</Template>
  <TotalTime>595</TotalTime>
  <Words>1352</Words>
  <Application>Microsoft Office PowerPoint</Application>
  <PresentationFormat>On-screen Show (4:3)</PresentationFormat>
  <Paragraphs>185</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Cabin</vt:lpstr>
      <vt:lpstr>Calibri</vt:lpstr>
      <vt:lpstr>Gill Sans MT</vt:lpstr>
      <vt:lpstr>Wingdings</vt:lpstr>
      <vt:lpstr>2016 TREE Fund Update for Ohio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Kalahari Guest</dc:creator>
  <cp:lastModifiedBy>Karen</cp:lastModifiedBy>
  <cp:revision>76</cp:revision>
  <cp:lastPrinted>2016-08-08T13:53:39Z</cp:lastPrinted>
  <dcterms:created xsi:type="dcterms:W3CDTF">2016-02-29T13:37:11Z</dcterms:created>
  <dcterms:modified xsi:type="dcterms:W3CDTF">2018-02-09T19:25:47Z</dcterms:modified>
</cp:coreProperties>
</file>