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4" r:id="rId2"/>
    <p:sldId id="373" r:id="rId3"/>
    <p:sldId id="374" r:id="rId4"/>
    <p:sldId id="375" r:id="rId5"/>
    <p:sldId id="381" r:id="rId6"/>
    <p:sldId id="376" r:id="rId7"/>
    <p:sldId id="339" r:id="rId8"/>
    <p:sldId id="377" r:id="rId9"/>
    <p:sldId id="37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B2"/>
    <a:srgbClr val="BCAD9A"/>
    <a:srgbClr val="5B027A"/>
    <a:srgbClr val="009E49"/>
    <a:srgbClr val="CC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4624" autoAdjust="0"/>
  </p:normalViewPr>
  <p:slideViewPr>
    <p:cSldViewPr>
      <p:cViewPr varScale="1">
        <p:scale>
          <a:sx n="113" d="100"/>
          <a:sy n="113" d="100"/>
        </p:scale>
        <p:origin x="115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4B1F-8553-49EF-97D6-6DE8BED15DC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079D-149E-43C3-8CCE-F308B4E17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3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618CA4-2F81-4FB3-8B42-1810F4EFD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4B1B9493-6318-4C39-8A42-7055AC0978EB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BF703FC1-2BF9-446D-83A0-135C73CFC1DB}" type="slidenum">
              <a:rPr lang="en-US" sz="1200"/>
              <a:pPr algn="r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737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3B90-A56F-4C80-BC07-02D5B3E80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EEE1-C61B-481E-847F-2EB0E62835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D40F-C358-4C00-895B-E17D31275A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0146-BB95-4235-95E9-D13579718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D2B8-9467-4C49-ACBB-D32E67C8D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D3FA7-5FD5-46D4-A8C6-E1F0BC35D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5C6BC-E718-413F-92F3-E1FF39507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C8D6-D811-42A6-BDC4-1B4871F39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A9A2-E89D-428E-A0AC-27146F63D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614E-3BFC-495D-9DC8-E1FC11652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089D-A53D-40E4-962F-3F3932D0E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FE24-2B7C-4F4A-BA20-6B07462A7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46EBFF-E00E-47B2-86AD-9D83B835D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33400"/>
            <a:ext cx="5638800" cy="5258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3"/>
    </mc:Choice>
    <mc:Fallback xmlns="">
      <p:transition spd="slow" advTm="1092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0" y="-76200"/>
            <a:ext cx="10881277" cy="722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3537798"/>
            <a:ext cx="10972800" cy="3849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38" y="44958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Tree Research and Education Endowment Fund</a:t>
            </a:r>
          </a:p>
          <a:p>
            <a:endParaRPr lang="en-US" sz="800" b="1" dirty="0">
              <a:latin typeface="Gill Sans MT" panose="020B0502020104020203" pitchFamily="34" charset="0"/>
            </a:endParaRPr>
          </a:p>
          <a:p>
            <a:r>
              <a:rPr lang="en-US" sz="2400" b="1" dirty="0">
                <a:latin typeface="Gill Sans MT" panose="020B0502020104020203" pitchFamily="34" charset="0"/>
              </a:rPr>
              <a:t>(TREE Fund) is a 501(c)3 non-profit organization that</a:t>
            </a:r>
          </a:p>
          <a:p>
            <a:endParaRPr lang="en-US" sz="800" b="1" dirty="0">
              <a:latin typeface="Gill Sans MT" panose="020B0502020104020203" pitchFamily="34" charset="0"/>
            </a:endParaRPr>
          </a:p>
          <a:p>
            <a:r>
              <a:rPr lang="en-US" sz="2400" b="1" dirty="0">
                <a:latin typeface="Gill Sans MT" panose="020B0502020104020203" pitchFamily="34" charset="0"/>
              </a:rPr>
              <a:t>supports scientific discovery and dissemination of new </a:t>
            </a:r>
          </a:p>
          <a:p>
            <a:endParaRPr lang="en-US" sz="800" b="1" dirty="0">
              <a:latin typeface="Gill Sans MT" panose="020B0502020104020203" pitchFamily="34" charset="0"/>
            </a:endParaRPr>
          </a:p>
          <a:p>
            <a:r>
              <a:rPr lang="en-US" sz="2400" b="1" dirty="0">
                <a:latin typeface="Gill Sans MT" panose="020B0502020104020203" pitchFamily="34" charset="0"/>
              </a:rPr>
              <a:t>knowledge in arboriculture and urban forestry.</a:t>
            </a:r>
          </a:p>
        </p:txBody>
      </p:sp>
    </p:spTree>
    <p:extLst>
      <p:ext uri="{BB962C8B-B14F-4D97-AF65-F5344CB8AC3E}">
        <p14:creationId xmlns:p14="http://schemas.microsoft.com/office/powerpoint/2010/main" val="15969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"/>
    </mc:Choice>
    <mc:Fallback xmlns="">
      <p:transition spd="slow" advTm="114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911441"/>
            <a:ext cx="10439400" cy="7829550"/>
          </a:xfrm>
          <a:prstGeom prst="rect">
            <a:avLst/>
          </a:prstGeom>
          <a:gradFill>
            <a:gsLst>
              <a:gs pos="0">
                <a:schemeClr val="accent3">
                  <a:lumMod val="46000"/>
                  <a:lumOff val="54000"/>
                </a:schemeClr>
              </a:gs>
              <a:gs pos="20000">
                <a:schemeClr val="bg1">
                  <a:alpha val="73000"/>
                </a:schemeClr>
              </a:gs>
              <a:gs pos="56000">
                <a:srgbClr val="FFFFFF">
                  <a:alpha val="19000"/>
                </a:srgbClr>
              </a:gs>
              <a:gs pos="79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1"/>
          </a:gradFill>
        </p:spPr>
      </p:pic>
      <p:sp>
        <p:nvSpPr>
          <p:cNvPr id="6" name="TextBox 5"/>
          <p:cNvSpPr txBox="1"/>
          <p:nvPr/>
        </p:nvSpPr>
        <p:spPr>
          <a:xfrm>
            <a:off x="-838201" y="914400"/>
            <a:ext cx="10372997" cy="67056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46000">
                <a:schemeClr val="accent3">
                  <a:lumMod val="97000"/>
                  <a:lumOff val="3000"/>
                  <a:alpha val="56000"/>
                </a:schemeClr>
              </a:gs>
              <a:gs pos="67000">
                <a:srgbClr val="FFFFFF">
                  <a:alpha val="36000"/>
                </a:srgbClr>
              </a:gs>
              <a:gs pos="85000">
                <a:schemeClr val="accent3">
                  <a:lumMod val="60000"/>
                  <a:lumOff val="40000"/>
                  <a:alpha val="3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810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TREE Fund has awarded nearly $4.0 million in grants since 2002 for:</a:t>
            </a:r>
          </a:p>
          <a:p>
            <a:endParaRPr lang="en-US" sz="24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Scientific research on urban trees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Education programs related to trees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Scholarships for aspiring tree care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9098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2"/>
    </mc:Choice>
    <mc:Fallback xmlns="">
      <p:transition spd="slow" advTm="120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5400" y="-609600"/>
            <a:ext cx="11460480" cy="716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2947386"/>
            <a:ext cx="12238892" cy="4038600"/>
          </a:xfrm>
          <a:prstGeom prst="rect">
            <a:avLst/>
          </a:prstGeom>
          <a:gradFill>
            <a:gsLst>
              <a:gs pos="5000">
                <a:schemeClr val="accent3">
                  <a:alpha val="0"/>
                </a:schemeClr>
              </a:gs>
              <a:gs pos="78000">
                <a:schemeClr val="bg1">
                  <a:alpha val="57000"/>
                </a:schemeClr>
              </a:gs>
              <a:gs pos="100000">
                <a:schemeClr val="bg1"/>
              </a:gs>
              <a:gs pos="53000">
                <a:schemeClr val="bg1">
                  <a:alpha val="0"/>
                </a:schemeClr>
              </a:gs>
            </a:gsLst>
            <a:lin ang="5400000" scaled="1"/>
          </a:gradFill>
        </p:spPr>
      </p:pic>
      <p:sp>
        <p:nvSpPr>
          <p:cNvPr id="7" name="Rectangle 6"/>
          <p:cNvSpPr/>
          <p:nvPr/>
        </p:nvSpPr>
        <p:spPr>
          <a:xfrm>
            <a:off x="152400" y="3769360"/>
            <a:ext cx="8763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	</a:t>
            </a:r>
            <a:r>
              <a:rPr lang="en-US" sz="2400" b="1" dirty="0">
                <a:latin typeface="Gill Sans MT" panose="020B0502020104020203" pitchFamily="34" charset="0"/>
              </a:rPr>
              <a:t>2018 TREE Fund Financial Highlights:</a:t>
            </a:r>
          </a:p>
          <a:p>
            <a:endParaRPr lang="en-US" sz="24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Awarded ten new research grants totaling ~$305,000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Paid ~$135,000 toward multi-year grants from prior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Awarded seven scholarships totaling ~$35,000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0"/>
    </mc:Choice>
    <mc:Fallback xmlns="">
      <p:transition spd="slow" advTm="110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2000"/>
              </a:schemeClr>
            </a:gs>
            <a:gs pos="54858">
              <a:srgbClr val="FFFFFF"/>
            </a:gs>
            <a:gs pos="31000">
              <a:schemeClr val="accent3">
                <a:lumMod val="45000"/>
                <a:lumOff val="55000"/>
                <a:alpha val="30000"/>
              </a:schemeClr>
            </a:gs>
            <a:gs pos="57000">
              <a:schemeClr val="accent3">
                <a:lumMod val="45000"/>
                <a:lumOff val="55000"/>
                <a:alpha val="79000"/>
              </a:schemeClr>
            </a:gs>
            <a:gs pos="88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4600" y="-318117"/>
            <a:ext cx="13587142" cy="71628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15000"/>
                </a:schemeClr>
              </a:gs>
              <a:gs pos="30000">
                <a:schemeClr val="bg1">
                  <a:alpha val="60000"/>
                </a:schemeClr>
              </a:gs>
              <a:gs pos="83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</p:pic>
      <p:sp>
        <p:nvSpPr>
          <p:cNvPr id="3" name="TextBox 2"/>
          <p:cNvSpPr txBox="1"/>
          <p:nvPr/>
        </p:nvSpPr>
        <p:spPr>
          <a:xfrm>
            <a:off x="-381000" y="2209800"/>
            <a:ext cx="12496800" cy="5262979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0"/>
                </a:schemeClr>
              </a:gs>
              <a:gs pos="39000">
                <a:schemeClr val="bg1">
                  <a:alpha val="77000"/>
                </a:schemeClr>
              </a:gs>
              <a:gs pos="70000">
                <a:schemeClr val="bg1"/>
              </a:gs>
              <a:gs pos="16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endParaRPr lang="en-US" sz="2800" b="1" dirty="0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r>
              <a:rPr lang="en-US" sz="2800" b="1" dirty="0">
                <a:solidFill>
                  <a:srgbClr val="FFFFFF"/>
                </a:solidFill>
                <a:latin typeface="Gill Sans MT" panose="020B0502020104020203" pitchFamily="34" charset="0"/>
              </a:rPr>
              <a:t>				</a:t>
            </a:r>
          </a:p>
          <a:p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	2018 TREE Fund Community Engagement Highlights:</a:t>
            </a:r>
          </a:p>
          <a:p>
            <a:endParaRPr lang="en-US" sz="24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Offered six webinars with 2,500+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Published ten issues of 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TREE Press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Published three issues of </a:t>
            </a:r>
            <a:r>
              <a:rPr lang="en-US" sz="2400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Research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550+ guests at TREE Fund After Hours	</a:t>
            </a:r>
          </a:p>
          <a:p>
            <a:r>
              <a:rPr 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	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0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0" y="-5918"/>
            <a:ext cx="1334703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57200" y="4343400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2000"/>
                </a:schemeClr>
              </a:gs>
              <a:gs pos="18000">
                <a:schemeClr val="accent3">
                  <a:lumMod val="45000"/>
                  <a:lumOff val="55000"/>
                  <a:alpha val="58000"/>
                </a:schemeClr>
              </a:gs>
              <a:gs pos="39000">
                <a:schemeClr val="accent3">
                  <a:lumMod val="45000"/>
                  <a:lumOff val="55000"/>
                  <a:alpha val="86000"/>
                </a:schemeClr>
              </a:gs>
              <a:gs pos="57000">
                <a:schemeClr val="accent3">
                  <a:lumMod val="30000"/>
                  <a:lumOff val="70000"/>
                  <a:alpha val="98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>
              <a:gradFill>
                <a:gsLst>
                  <a:gs pos="0">
                    <a:schemeClr val="accent3">
                      <a:lumMod val="5000"/>
                      <a:lumOff val="95000"/>
                      <a:alpha val="42000"/>
                    </a:schemeClr>
                  </a:gs>
                  <a:gs pos="46000">
                    <a:schemeClr val="accent3">
                      <a:lumMod val="45000"/>
                      <a:lumOff val="55000"/>
                      <a:alpha val="54000"/>
                    </a:schemeClr>
                  </a:gs>
                  <a:gs pos="83000">
                    <a:schemeClr val="accent3">
                      <a:lumMod val="45000"/>
                      <a:lumOff val="55000"/>
                      <a:alpha val="76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730859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Our 2018 Tour des Trees riders and teams raised over $340,000 to support new research awards, payments on prior multi-year grants, and future grants from the endowment</a:t>
            </a:r>
          </a:p>
        </p:txBody>
      </p:sp>
    </p:spTree>
    <p:extLst>
      <p:ext uri="{BB962C8B-B14F-4D97-AF65-F5344CB8AC3E}">
        <p14:creationId xmlns:p14="http://schemas.microsoft.com/office/powerpoint/2010/main" val="37365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4"/>
    </mc:Choice>
    <mc:Fallback xmlns="">
      <p:transition spd="slow" advTm="109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457200" y="1219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457200" y="9400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5B027A"/>
                </a:solidFill>
                <a:latin typeface="Gill Sans MT" panose="020B0502020104020203" pitchFamily="34" charset="0"/>
              </a:rPr>
              <a:t>2019 Tour des Trees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538" y="-252889"/>
            <a:ext cx="10899112" cy="7264301"/>
          </a:xfrm>
          <a:prstGeom prst="rect">
            <a:avLst/>
          </a:prstGeom>
          <a:blipFill dpi="0" rotWithShape="1">
            <a:blip r:embed="rId2" cstate="screen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7" name="TextBox 6"/>
          <p:cNvSpPr txBox="1"/>
          <p:nvPr/>
        </p:nvSpPr>
        <p:spPr>
          <a:xfrm>
            <a:off x="-685060" y="345818"/>
            <a:ext cx="10955634" cy="7248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00"/>
                  <a:alpha val="86000"/>
                </a:schemeClr>
              </a:gs>
              <a:gs pos="100000">
                <a:schemeClr val="accent3">
                  <a:lumMod val="45000"/>
                  <a:lumOff val="55000"/>
                  <a:alpha val="0"/>
                </a:schemeClr>
              </a:gs>
              <a:gs pos="90000">
                <a:schemeClr val="accent3">
                  <a:lumMod val="45000"/>
                  <a:lumOff val="55000"/>
                  <a:alpha val="0"/>
                </a:schemeClr>
              </a:gs>
              <a:gs pos="86000">
                <a:schemeClr val="accent3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71900" y="3860782"/>
            <a:ext cx="10707356" cy="37338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00"/>
                  <a:alpha val="86000"/>
                </a:schemeClr>
              </a:gs>
              <a:gs pos="100000">
                <a:schemeClr val="accent3">
                  <a:lumMod val="45000"/>
                  <a:lumOff val="55000"/>
                  <a:alpha val="0"/>
                </a:schemeClr>
              </a:gs>
              <a:gs pos="64000">
                <a:schemeClr val="accent3">
                  <a:lumMod val="45000"/>
                  <a:lumOff val="55000"/>
                  <a:alpha val="0"/>
                </a:schemeClr>
              </a:gs>
              <a:gs pos="90000">
                <a:schemeClr val="accent3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115" y="3757245"/>
            <a:ext cx="3516983" cy="35169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654" y="3195459"/>
            <a:ext cx="6019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Tennessee – Kentucky loop, starting and ending in Nashville</a:t>
            </a:r>
          </a:p>
          <a:p>
            <a:endParaRPr lang="en-US" sz="8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Co-hosted by Southern and Kentucky Chapters of ISA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425+ miles in five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Ride dates: September 16-20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Registration opens February 1</a:t>
            </a:r>
            <a:r>
              <a:rPr lang="en-US" sz="2400" b="1" baseline="30000" dirty="0">
                <a:latin typeface="Gill Sans MT" panose="020B0502020104020203" pitchFamily="34" charset="0"/>
              </a:rPr>
              <a:t>st</a:t>
            </a:r>
            <a:endParaRPr lang="en-US" sz="2400" b="1" dirty="0">
              <a:latin typeface="Gill Sans MT" panose="020B05020201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Details at treefund.org/</a:t>
            </a:r>
            <a:r>
              <a:rPr lang="en-US" sz="2400" b="1" dirty="0" err="1">
                <a:latin typeface="Gill Sans MT" panose="020B0502020104020203" pitchFamily="34" charset="0"/>
              </a:rPr>
              <a:t>tourdestrees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4512" y="-63764"/>
            <a:ext cx="11282624" cy="4121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00000"/>
                  <a:alpha val="28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91000">
                <a:schemeClr val="accent3">
                  <a:lumMod val="45000"/>
                  <a:lumOff val="55000"/>
                  <a:alpha val="81000"/>
                </a:schemeClr>
              </a:gs>
              <a:gs pos="0">
                <a:schemeClr val="accent3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221008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2019 Tour des Trees </a:t>
            </a:r>
          </a:p>
        </p:txBody>
      </p:sp>
    </p:spTree>
    <p:extLst>
      <p:ext uri="{BB962C8B-B14F-4D97-AF65-F5344CB8AC3E}">
        <p14:creationId xmlns:p14="http://schemas.microsoft.com/office/powerpoint/2010/main" val="14521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0"/>
    </mc:Choice>
    <mc:Fallback xmlns="">
      <p:transition spd="slow" advTm="120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0000">
              <a:schemeClr val="accent3">
                <a:lumMod val="45000"/>
                <a:lumOff val="55000"/>
                <a:alpha val="62000"/>
              </a:schemeClr>
            </a:gs>
            <a:gs pos="57000">
              <a:schemeClr val="accent3">
                <a:lumMod val="45000"/>
                <a:lumOff val="55000"/>
                <a:alpha val="79000"/>
              </a:schemeClr>
            </a:gs>
            <a:gs pos="88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-1405944"/>
            <a:ext cx="10972800" cy="822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52400" y="2714035"/>
            <a:ext cx="10058400" cy="4585871"/>
          </a:xfrm>
          <a:prstGeom prst="rect">
            <a:avLst/>
          </a:prstGeom>
          <a:gradFill>
            <a:gsLst>
              <a:gs pos="0">
                <a:schemeClr val="accent3">
                  <a:lumMod val="100000"/>
                  <a:alpha val="0"/>
                </a:schemeClr>
              </a:gs>
              <a:gs pos="38000">
                <a:schemeClr val="accent3">
                  <a:lumMod val="45000"/>
                  <a:lumOff val="55000"/>
                  <a:alpha val="62000"/>
                </a:schemeClr>
              </a:gs>
              <a:gs pos="60000">
                <a:schemeClr val="accent3">
                  <a:lumMod val="45000"/>
                  <a:lumOff val="55000"/>
                  <a:alpha val="79000"/>
                </a:schemeClr>
              </a:gs>
              <a:gs pos="8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</a:p>
          <a:p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0"/>
              </a:rPr>
              <a:t>	How can you help?</a:t>
            </a:r>
          </a:p>
          <a:p>
            <a:pPr lvl="1"/>
            <a:endParaRPr lang="en-US" sz="2400" b="1" dirty="0"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Participate in and promote our webinar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Subscribe to </a:t>
            </a:r>
            <a:r>
              <a:rPr lang="en-US" sz="2400" b="1" i="1" dirty="0">
                <a:latin typeface="Gill Sans MT" panose="020B0502020104020203" pitchFamily="34" charset="0"/>
              </a:rPr>
              <a:t>TREE Press </a:t>
            </a:r>
            <a:r>
              <a:rPr lang="en-US" sz="2400" b="1" dirty="0">
                <a:latin typeface="Gill Sans MT" panose="020B0502020104020203" pitchFamily="34" charset="0"/>
              </a:rPr>
              <a:t>and share widely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Become a TREE Fund business partner or individual donor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latin typeface="Gill Sans MT" panose="020B05020201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Ride in or volunteer for the Tour des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8"/>
    </mc:Choice>
    <mc:Fallback xmlns="">
      <p:transition spd="slow" advTm="1196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" y="3028639"/>
            <a:ext cx="3598817" cy="3850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039215"/>
            <a:ext cx="4168333" cy="3851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134" y="3028639"/>
            <a:ext cx="25908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466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ill Sans MT" panose="020B0502020104020203" pitchFamily="34" charset="0"/>
              </a:rPr>
              <a:t>Thank you to our Crown and Diamond Partners </a:t>
            </a:r>
          </a:p>
          <a:p>
            <a:pPr algn="ctr"/>
            <a:r>
              <a:rPr lang="en-US" sz="2400" b="1" dirty="0">
                <a:latin typeface="Gill Sans MT" panose="020B0502020104020203" pitchFamily="34" charset="0"/>
              </a:rPr>
              <a:t>for their support and leadership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47800"/>
            <a:ext cx="1843752" cy="257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97"/>
          <a:stretch/>
        </p:blipFill>
        <p:spPr>
          <a:xfrm>
            <a:off x="2745377" y="1113469"/>
            <a:ext cx="1788523" cy="927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247191"/>
            <a:ext cx="1911244" cy="677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22" y="2113558"/>
            <a:ext cx="1828800" cy="5303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1408725"/>
            <a:ext cx="685800" cy="506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8266" y="2093863"/>
            <a:ext cx="1143000" cy="5057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6910" y="2042714"/>
            <a:ext cx="457200" cy="5697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304800" y="2962308"/>
            <a:ext cx="9829800" cy="12548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6330653"/>
            <a:ext cx="7455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See treefund.org/partners for a complete list of our valued partners</a:t>
            </a:r>
          </a:p>
        </p:txBody>
      </p:sp>
    </p:spTree>
    <p:extLst>
      <p:ext uri="{BB962C8B-B14F-4D97-AF65-F5344CB8AC3E}">
        <p14:creationId xmlns:p14="http://schemas.microsoft.com/office/powerpoint/2010/main" val="28614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theme/theme1.xml><?xml version="1.0" encoding="utf-8"?>
<a:theme xmlns:a="http://schemas.openxmlformats.org/drawingml/2006/main" name="2016 TREE Fund Update for Ohi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TREE Fund Update for Ohio</Template>
  <TotalTime>2231</TotalTime>
  <Words>171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</vt:lpstr>
      <vt:lpstr>2016 TREE Fund Update for Ohio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Kalahari Guest</dc:creator>
  <cp:lastModifiedBy>Old Yeller 9000 Jnr</cp:lastModifiedBy>
  <cp:revision>140</cp:revision>
  <cp:lastPrinted>2016-08-08T13:53:39Z</cp:lastPrinted>
  <dcterms:created xsi:type="dcterms:W3CDTF">2016-02-29T13:37:11Z</dcterms:created>
  <dcterms:modified xsi:type="dcterms:W3CDTF">2019-01-23T22:04:51Z</dcterms:modified>
</cp:coreProperties>
</file>