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12"/>
  </p:notesMasterIdLst>
  <p:handoutMasterIdLst>
    <p:handoutMasterId r:id="rId13"/>
  </p:handoutMasterIdLst>
  <p:sldIdLst>
    <p:sldId id="390" r:id="rId2"/>
    <p:sldId id="382" r:id="rId3"/>
    <p:sldId id="383" r:id="rId4"/>
    <p:sldId id="384" r:id="rId5"/>
    <p:sldId id="385" r:id="rId6"/>
    <p:sldId id="386" r:id="rId7"/>
    <p:sldId id="387" r:id="rId8"/>
    <p:sldId id="388" r:id="rId9"/>
    <p:sldId id="389" r:id="rId10"/>
    <p:sldId id="378" r:id="rId11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1B2"/>
    <a:srgbClr val="BCAD9A"/>
    <a:srgbClr val="5B027A"/>
    <a:srgbClr val="009E49"/>
    <a:srgbClr val="CC99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27" autoAdjust="0"/>
    <p:restoredTop sz="94624" autoAdjust="0"/>
  </p:normalViewPr>
  <p:slideViewPr>
    <p:cSldViewPr>
      <p:cViewPr varScale="1">
        <p:scale>
          <a:sx n="108" d="100"/>
          <a:sy n="108" d="100"/>
        </p:scale>
        <p:origin x="282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704B1F-8553-49EF-97D6-6DE8BED15DC7}" type="datetimeFigureOut">
              <a:rPr lang="en-US" smtClean="0"/>
              <a:pPr/>
              <a:t>4/17/2019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69079D-149E-43C3-8CCE-F308B4E17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6370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64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F618CA4-2F81-4FB3-8B42-1810F4EFDB5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9835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618CA4-2F81-4FB3-8B42-1810F4EFDB51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598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303B90-A56F-4C80-BC07-02D5B3E80C5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608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46EBFF-E00E-47B2-86AD-9D83B835D5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14729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46EBFF-E00E-47B2-86AD-9D83B835D5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83934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46EBFF-E00E-47B2-86AD-9D83B835D5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61819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46EBFF-E00E-47B2-86AD-9D83B835D5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87057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46EBFF-E00E-47B2-86AD-9D83B835D5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52093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46EBFF-E00E-47B2-86AD-9D83B835D5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10340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DEEE1-C61B-481E-847F-2EB0E62835C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8938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8ED40F-C358-4C00-895B-E17D31275A5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490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pPr>
              <a:defRPr/>
            </a:pPr>
            <a:fld id="{C446D2B8-9467-4C49-ACBB-D32E67C8D26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833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ED3FA7-5FD5-46D4-A8C6-E1F0BC35D68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042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5C6BC-E718-413F-92F3-E1FF395075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0366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E8C8D6-D811-42A6-BDC4-1B4871F394A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7748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5BA9A2-E89D-428E-A0AC-27146F63DBB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876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12614E-3BFC-495D-9DC8-E1FC1165289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156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82089D-A53D-40E4-962F-3F3932D0E31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1894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37FE24-2B7C-4F4A-BA20-6B07462A7FD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012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7246EBFF-E00E-47B2-86AD-9D83B835D5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804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28">
            <a:extLst>
              <a:ext uri="{FF2B5EF4-FFF2-40B4-BE49-F238E27FC236}">
                <a16:creationId xmlns:a16="http://schemas.microsoft.com/office/drawing/2014/main" id="{089D35B1-0ED5-4358-8CAE-A9E49412A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DDEF6545-5A42-469E-8778-86CA01CD46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3B08853F-842C-4D0A-9A89-D05CB3990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A436FB18-2D01-4AAB-AD10-2D1208310F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9EFB8341-7A7B-46E4-AF94-689147AD0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C4D84136-7804-4605-AC9F-238A3665E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4EC6F81C-51C2-4A6F-8B94-562DA67362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44" name="Rectangle 36">
            <a:extLst>
              <a:ext uri="{FF2B5EF4-FFF2-40B4-BE49-F238E27FC236}">
                <a16:creationId xmlns:a16="http://schemas.microsoft.com/office/drawing/2014/main" id="{2A6E5540-546A-4FE7-B738-0CBF94E97C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16">
            <a:extLst>
              <a:ext uri="{FF2B5EF4-FFF2-40B4-BE49-F238E27FC236}">
                <a16:creationId xmlns:a16="http://schemas.microsoft.com/office/drawing/2014/main" id="{865ADA62-317E-475C-846E-136EAC4EFB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8930"/>
            <a:ext cx="10859557" cy="5565601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162CA8-800C-482F-845C-68E675CCA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561" y="970662"/>
            <a:ext cx="5265537" cy="489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517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C7FE540-E2C6-48AE-B36B-0ECA474461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72FE825F-2F1F-4072-95D5-5BD2B9869E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3358C898-66D5-4DDD-9FE5-C61A4E12EA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3954F321-13F0-4497-B374-F851B7E3E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FE7CE9E2-22CC-4032-817B-9E0FD10FE0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9103E92E-B4EB-40F2-A807-8BF2CB624B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C817542E-86CE-4700-9D91-4074980942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044823B-85B6-490A-854B-3BAAEAE30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405F896-C4F1-4562-BB34-8DB53F7AE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69616" y="-4763"/>
            <a:ext cx="5014912" cy="6862763"/>
            <a:chOff x="2928938" y="-4763"/>
            <a:chExt cx="5014912" cy="6862763"/>
          </a:xfrm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EE277E97-8BE7-458A-9E5A-21C71EA3DF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01BDDA58-216F-439A-8AC3-6F4E91E8E2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CAC30C6C-E607-4743-8D4D-2AA3C1934F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84397A1A-7509-4DCB-B66C-96F5ED6BD7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F7A8BB18-86C3-45E2-9FF7-44BA6CAE92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3E58E7A8-B6F0-45CA-9DB4-E4EA12AF9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9" name="Freeform 44">
            <a:extLst>
              <a:ext uri="{FF2B5EF4-FFF2-40B4-BE49-F238E27FC236}">
                <a16:creationId xmlns:a16="http://schemas.microsoft.com/office/drawing/2014/main" id="{3838C565-6C02-43FE-8892-3AF28753B0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" y="-15835"/>
            <a:ext cx="6629183" cy="6881482"/>
          </a:xfrm>
          <a:custGeom>
            <a:avLst/>
            <a:gdLst>
              <a:gd name="connsiteX0" fmla="*/ 0 w 6629183"/>
              <a:gd name="connsiteY0" fmla="*/ 0 h 6881482"/>
              <a:gd name="connsiteX1" fmla="*/ 4715716 w 6629183"/>
              <a:gd name="connsiteY1" fmla="*/ 7368 h 6881482"/>
              <a:gd name="connsiteX2" fmla="*/ 4072249 w 6629183"/>
              <a:gd name="connsiteY2" fmla="*/ 2572768 h 6881482"/>
              <a:gd name="connsiteX3" fmla="*/ 6629183 w 6629183"/>
              <a:gd name="connsiteY3" fmla="*/ 6873835 h 6881482"/>
              <a:gd name="connsiteX4" fmla="*/ 0 w 6629183"/>
              <a:gd name="connsiteY4" fmla="*/ 6881482 h 6881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29183" h="6881482">
                <a:moveTo>
                  <a:pt x="0" y="0"/>
                </a:moveTo>
                <a:lnTo>
                  <a:pt x="4715716" y="7368"/>
                </a:lnTo>
                <a:lnTo>
                  <a:pt x="4072249" y="2572768"/>
                </a:lnTo>
                <a:lnTo>
                  <a:pt x="6629183" y="6873835"/>
                </a:lnTo>
                <a:lnTo>
                  <a:pt x="0" y="6881482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29CDB7-2196-474A-85EF-8C70669F0CE0}"/>
              </a:ext>
            </a:extLst>
          </p:cNvPr>
          <p:cNvSpPr txBox="1"/>
          <p:nvPr/>
        </p:nvSpPr>
        <p:spPr>
          <a:xfrm>
            <a:off x="685799" y="2778125"/>
            <a:ext cx="3189173" cy="216451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100" dirty="0">
              <a:ln w="3175" cmpd="sng">
                <a:noFill/>
              </a:ln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" b="16041"/>
          <a:stretch/>
        </p:blipFill>
        <p:spPr>
          <a:xfrm>
            <a:off x="8532598" y="10"/>
            <a:ext cx="3659403" cy="4602992"/>
          </a:xfrm>
          <a:custGeom>
            <a:avLst/>
            <a:gdLst>
              <a:gd name="connsiteX0" fmla="*/ 929360 w 3659403"/>
              <a:gd name="connsiteY0" fmla="*/ 0 h 4603002"/>
              <a:gd name="connsiteX1" fmla="*/ 3659403 w 3659403"/>
              <a:gd name="connsiteY1" fmla="*/ 0 h 4603002"/>
              <a:gd name="connsiteX2" fmla="*/ 3659403 w 3659403"/>
              <a:gd name="connsiteY2" fmla="*/ 4603002 h 4603002"/>
              <a:gd name="connsiteX3" fmla="*/ 0 w 3659403"/>
              <a:gd name="connsiteY3" fmla="*/ 3678455 h 4603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9403" h="4603002">
                <a:moveTo>
                  <a:pt x="929360" y="0"/>
                </a:moveTo>
                <a:lnTo>
                  <a:pt x="3659403" y="0"/>
                </a:lnTo>
                <a:lnTo>
                  <a:pt x="3659403" y="4603002"/>
                </a:lnTo>
                <a:lnTo>
                  <a:pt x="0" y="3678455"/>
                </a:lnTo>
                <a:close/>
              </a:path>
            </a:pathLst>
          </a:custGeom>
          <a:solidFill>
            <a:srgbClr val="FFFFFF"/>
          </a:solidFill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788" r="2" b="4673"/>
          <a:stretch/>
        </p:blipFill>
        <p:spPr>
          <a:xfrm>
            <a:off x="5082886" y="1"/>
            <a:ext cx="4379070" cy="3678455"/>
          </a:xfrm>
          <a:custGeom>
            <a:avLst/>
            <a:gdLst>
              <a:gd name="connsiteX0" fmla="*/ 709159 w 4379070"/>
              <a:gd name="connsiteY0" fmla="*/ 0 h 3678455"/>
              <a:gd name="connsiteX1" fmla="*/ 4379070 w 4379070"/>
              <a:gd name="connsiteY1" fmla="*/ 0 h 3678455"/>
              <a:gd name="connsiteX2" fmla="*/ 3449710 w 4379070"/>
              <a:gd name="connsiteY2" fmla="*/ 3678455 h 3678455"/>
              <a:gd name="connsiteX3" fmla="*/ 0 w 4379070"/>
              <a:gd name="connsiteY3" fmla="*/ 2806887 h 3678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9070" h="3678455">
                <a:moveTo>
                  <a:pt x="709159" y="0"/>
                </a:moveTo>
                <a:lnTo>
                  <a:pt x="4379070" y="0"/>
                </a:lnTo>
                <a:lnTo>
                  <a:pt x="3449710" y="3678455"/>
                </a:lnTo>
                <a:lnTo>
                  <a:pt x="0" y="2806887"/>
                </a:lnTo>
                <a:close/>
              </a:path>
            </a:pathLst>
          </a:custGeom>
          <a:solidFill>
            <a:srgbClr val="FFFFFF"/>
          </a:solidFill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9" t="16028" r="-289" b="22385"/>
          <a:stretch/>
        </p:blipFill>
        <p:spPr>
          <a:xfrm>
            <a:off x="5080788" y="2806888"/>
            <a:ext cx="7111213" cy="4051112"/>
          </a:xfrm>
          <a:custGeom>
            <a:avLst/>
            <a:gdLst>
              <a:gd name="connsiteX0" fmla="*/ 2098 w 7111213"/>
              <a:gd name="connsiteY0" fmla="*/ 0 h 4051112"/>
              <a:gd name="connsiteX1" fmla="*/ 7111213 w 7111213"/>
              <a:gd name="connsiteY1" fmla="*/ 1796115 h 4051112"/>
              <a:gd name="connsiteX2" fmla="*/ 7111213 w 7111213"/>
              <a:gd name="connsiteY2" fmla="*/ 4051112 h 4051112"/>
              <a:gd name="connsiteX3" fmla="*/ 4355968 w 7111213"/>
              <a:gd name="connsiteY3" fmla="*/ 4051112 h 4051112"/>
              <a:gd name="connsiteX4" fmla="*/ 0 w 7111213"/>
              <a:gd name="connsiteY4" fmla="*/ 8302 h 4051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1213" h="4051112">
                <a:moveTo>
                  <a:pt x="2098" y="0"/>
                </a:moveTo>
                <a:lnTo>
                  <a:pt x="7111213" y="1796115"/>
                </a:lnTo>
                <a:lnTo>
                  <a:pt x="7111213" y="4051112"/>
                </a:lnTo>
                <a:lnTo>
                  <a:pt x="4355968" y="4051112"/>
                </a:lnTo>
                <a:lnTo>
                  <a:pt x="0" y="8302"/>
                </a:lnTo>
                <a:close/>
              </a:path>
            </a:pathLst>
          </a:custGeom>
          <a:solidFill>
            <a:srgbClr val="FFFFFF"/>
          </a:solidFill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33B84C2-6C0D-4D78-97B2-5C83DE9943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20" idx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788" y="2806887"/>
            <a:ext cx="7111213" cy="179611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31A496B-3A74-4414-A05C-FDCA99B6F5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stCxn id="23" idx="0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532599" y="0"/>
            <a:ext cx="929359" cy="367845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E8D90AE9-5854-480D-8A0D-014C8743A6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75" y="1845002"/>
            <a:ext cx="2856705" cy="265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8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4E65122-640E-4268-A0F2-8D155EC80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D00225BD-5488-44DE-B0C3-B5186DC785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6E7B92E-FB6D-4765-A540-82AAD758D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CEB21F2F-3090-404A-BE01-409CE8C9AF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554188E7-A3D5-4449-B420-F1B631A0A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EC9DADB9-54AA-433B-BA7D-D9BF671AC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758D25BD-1F46-48AC-AEF0-E028E9A6EC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AD30037-67ED-4367-9BE0-45787510B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9DDBE06-601C-4254-BA4E-1FF488A427C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308" r="24308"/>
          <a:stretch/>
        </p:blipFill>
        <p:spPr>
          <a:xfrm>
            <a:off x="6892924" y="10"/>
            <a:ext cx="5299077" cy="6857990"/>
          </a:xfrm>
          <a:custGeom>
            <a:avLst/>
            <a:gdLst>
              <a:gd name="connsiteX0" fmla="*/ 836871 w 5299077"/>
              <a:gd name="connsiteY0" fmla="*/ 0 h 6858000"/>
              <a:gd name="connsiteX1" fmla="*/ 5299077 w 5299077"/>
              <a:gd name="connsiteY1" fmla="*/ 0 h 6858000"/>
              <a:gd name="connsiteX2" fmla="*/ 5299077 w 5299077"/>
              <a:gd name="connsiteY2" fmla="*/ 6858000 h 6858000"/>
              <a:gd name="connsiteX3" fmla="*/ 1911312 w 5299077"/>
              <a:gd name="connsiteY3" fmla="*/ 6858000 h 6858000"/>
              <a:gd name="connsiteX4" fmla="*/ 0 w 5299077"/>
              <a:gd name="connsiteY4" fmla="*/ 53339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9077" h="6858000">
                <a:moveTo>
                  <a:pt x="836871" y="0"/>
                </a:moveTo>
                <a:lnTo>
                  <a:pt x="5299077" y="0"/>
                </a:lnTo>
                <a:lnTo>
                  <a:pt x="5299077" y="6858000"/>
                </a:lnTo>
                <a:lnTo>
                  <a:pt x="1911312" y="6858000"/>
                </a:lnTo>
                <a:lnTo>
                  <a:pt x="0" y="5333999"/>
                </a:lnTo>
                <a:close/>
              </a:path>
            </a:pathLst>
          </a:cu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0841A4E-5BC1-44B4-83CF-D524E8AE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32760" y="0"/>
            <a:ext cx="2436813" cy="6858001"/>
            <a:chOff x="1320800" y="0"/>
            <a:chExt cx="2436813" cy="6858001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BF371BCC-8954-44E2-8C4F-29DC18872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CD3505BE-B420-41C5-BE34-3E7652D37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4B68A05B-A78B-4D59-8CF9-1900731A2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84D57A01-C112-4FF2-B5ED-0B762AAD9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6CCCCDF1-5D4F-4CA1-8400-DFBB96BB0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20A090B2-5344-43CD-BC70-A6D44F15E8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590792D-9E5D-4050-ADB7-474882A54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85800"/>
            <a:ext cx="5589292" cy="17525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000" dirty="0"/>
              <a:t>Tree Research and Education Endowment (TREE) Fund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9E5259-1D46-4392-9126-610BC99410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8" y="1981200"/>
            <a:ext cx="5260680" cy="3124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2000" dirty="0"/>
              <a:t>TREE Fund is a 501(c)3 nonprofit organization that supports scientific discovery and dissemination of new knowledge in arboriculture and urban forestry.</a:t>
            </a:r>
          </a:p>
          <a:p>
            <a:pPr algn="l">
              <a:buFont typeface="Arial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33824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4E65122-640E-4268-A0F2-8D155EC80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D00225BD-5488-44DE-B0C3-B5186DC785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6E7B92E-FB6D-4765-A540-82AAD758D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CEB21F2F-3090-404A-BE01-409CE8C9AF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554188E7-A3D5-4449-B420-F1B631A0A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EC9DADB9-54AA-433B-BA7D-D9BF671AC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758D25BD-1F46-48AC-AEF0-E028E9A6EC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AD30037-67ED-4367-9BE0-45787510B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068F7ED-B839-4167-8681-5A5D28BBB76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714" t="104" r="13336" b="-104"/>
          <a:stretch/>
        </p:blipFill>
        <p:spPr>
          <a:xfrm>
            <a:off x="6892924" y="10"/>
            <a:ext cx="5299077" cy="6857990"/>
          </a:xfrm>
          <a:custGeom>
            <a:avLst/>
            <a:gdLst>
              <a:gd name="connsiteX0" fmla="*/ 836871 w 5299077"/>
              <a:gd name="connsiteY0" fmla="*/ 0 h 6858000"/>
              <a:gd name="connsiteX1" fmla="*/ 5299077 w 5299077"/>
              <a:gd name="connsiteY1" fmla="*/ 0 h 6858000"/>
              <a:gd name="connsiteX2" fmla="*/ 5299077 w 5299077"/>
              <a:gd name="connsiteY2" fmla="*/ 6858000 h 6858000"/>
              <a:gd name="connsiteX3" fmla="*/ 1911312 w 5299077"/>
              <a:gd name="connsiteY3" fmla="*/ 6858000 h 6858000"/>
              <a:gd name="connsiteX4" fmla="*/ 0 w 5299077"/>
              <a:gd name="connsiteY4" fmla="*/ 53339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9077" h="6858000">
                <a:moveTo>
                  <a:pt x="836871" y="0"/>
                </a:moveTo>
                <a:lnTo>
                  <a:pt x="5299077" y="0"/>
                </a:lnTo>
                <a:lnTo>
                  <a:pt x="5299077" y="6858000"/>
                </a:lnTo>
                <a:lnTo>
                  <a:pt x="1911312" y="6858000"/>
                </a:lnTo>
                <a:lnTo>
                  <a:pt x="0" y="5333999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46000"/>
                  <a:lumOff val="54000"/>
                </a:schemeClr>
              </a:gs>
              <a:gs pos="20000">
                <a:schemeClr val="bg1">
                  <a:alpha val="73000"/>
                </a:schemeClr>
              </a:gs>
              <a:gs pos="56000">
                <a:srgbClr val="FFFFFF">
                  <a:alpha val="19000"/>
                </a:srgbClr>
              </a:gs>
              <a:gs pos="79000">
                <a:schemeClr val="accent3">
                  <a:lumMod val="60000"/>
                  <a:lumOff val="40000"/>
                  <a:alpha val="0"/>
                </a:schemeClr>
              </a:gs>
            </a:gsLst>
            <a:lin ang="5400000" scaled="1"/>
          </a:gradFill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0841A4E-5BC1-44B4-83CF-D524E8AE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32760" y="0"/>
            <a:ext cx="2436813" cy="6858001"/>
            <a:chOff x="1320800" y="0"/>
            <a:chExt cx="2436813" cy="6858001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BF371BCC-8954-44E2-8C4F-29DC18872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CD3505BE-B420-41C5-BE34-3E7652D37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4B68A05B-A78B-4D59-8CF9-1900731A2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84D57A01-C112-4FF2-B5ED-0B762AAD9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6CCCCDF1-5D4F-4CA1-8400-DFBB96BB0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20A090B2-5344-43CD-BC70-A6D44F15E8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07FEDBA-0EBD-4E5D-86A0-5717D2EEA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381" y="652462"/>
            <a:ext cx="5527378" cy="17525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dirty="0"/>
              <a:t>TREE Fund Grant Awards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C14C8D-90B2-4BDA-90F0-76A79D21DB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5381" y="1866899"/>
            <a:ext cx="5260680" cy="3124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2000" dirty="0"/>
              <a:t>TREE Fund has awarded nearly $4.0 million in grants since 2002 for: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/>
              <a:t>Scientific research on urban trees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/>
              <a:t>Education programs related to trees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/>
              <a:t>Scholarships for aspiring tree care professionals</a:t>
            </a:r>
          </a:p>
          <a:p>
            <a:pPr algn="l">
              <a:buFont typeface="Arial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58199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4E65122-640E-4268-A0F2-8D155EC80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D00225BD-5488-44DE-B0C3-B5186DC785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6E7B92E-FB6D-4765-A540-82AAD758D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CEB21F2F-3090-404A-BE01-409CE8C9AF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554188E7-A3D5-4449-B420-F1B631A0A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EC9DADB9-54AA-433B-BA7D-D9BF671AC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758D25BD-1F46-48AC-AEF0-E028E9A6EC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AD30037-67ED-4367-9BE0-45787510B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59E2B05-D432-4707-992B-0A8CB4BC0C9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25854" r="25854"/>
          <a:stretch/>
        </p:blipFill>
        <p:spPr>
          <a:xfrm>
            <a:off x="6892924" y="10"/>
            <a:ext cx="5299077" cy="6857990"/>
          </a:xfrm>
          <a:custGeom>
            <a:avLst/>
            <a:gdLst>
              <a:gd name="connsiteX0" fmla="*/ 836871 w 5299077"/>
              <a:gd name="connsiteY0" fmla="*/ 0 h 6858000"/>
              <a:gd name="connsiteX1" fmla="*/ 5299077 w 5299077"/>
              <a:gd name="connsiteY1" fmla="*/ 0 h 6858000"/>
              <a:gd name="connsiteX2" fmla="*/ 5299077 w 5299077"/>
              <a:gd name="connsiteY2" fmla="*/ 6858000 h 6858000"/>
              <a:gd name="connsiteX3" fmla="*/ 1911312 w 5299077"/>
              <a:gd name="connsiteY3" fmla="*/ 6858000 h 6858000"/>
              <a:gd name="connsiteX4" fmla="*/ 0 w 5299077"/>
              <a:gd name="connsiteY4" fmla="*/ 53339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9077" h="6858000">
                <a:moveTo>
                  <a:pt x="836871" y="0"/>
                </a:moveTo>
                <a:lnTo>
                  <a:pt x="5299077" y="0"/>
                </a:lnTo>
                <a:lnTo>
                  <a:pt x="5299077" y="6858000"/>
                </a:lnTo>
                <a:lnTo>
                  <a:pt x="1911312" y="6858000"/>
                </a:lnTo>
                <a:lnTo>
                  <a:pt x="0" y="5333999"/>
                </a:lnTo>
                <a:close/>
              </a:path>
            </a:pathLst>
          </a:cu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0841A4E-5BC1-44B4-83CF-D524E8AE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32760" y="0"/>
            <a:ext cx="2436813" cy="6858001"/>
            <a:chOff x="1320800" y="0"/>
            <a:chExt cx="2436813" cy="6858001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BF371BCC-8954-44E2-8C4F-29DC18872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CD3505BE-B420-41C5-BE34-3E7652D37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4B68A05B-A78B-4D59-8CF9-1900731A2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84D57A01-C112-4FF2-B5ED-0B762AAD9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6CCCCDF1-5D4F-4CA1-8400-DFBB96BB0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20A090B2-5344-43CD-BC70-A6D44F15E8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D4DA721-939F-43C7-95CA-45A6A5845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612" y="704850"/>
            <a:ext cx="5260680" cy="17525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dirty="0"/>
              <a:t>2018 TREE Fund Financial Highlights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32307-FDE0-4020-BF8A-27B8D4ECBB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280" y="2144406"/>
            <a:ext cx="5260680" cy="3124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sz="2000" dirty="0"/>
              <a:t>Awarded ten new research grants totaling ~$305,000</a:t>
            </a:r>
          </a:p>
          <a:p>
            <a:pPr marL="285750" indent="-285750" algn="l">
              <a:buFont typeface="Arial"/>
              <a:buChar char="•"/>
            </a:pPr>
            <a:r>
              <a:rPr lang="en-US" sz="2000" dirty="0"/>
              <a:t>Paid ~$135,000 toward multi-year grants from prior years</a:t>
            </a:r>
          </a:p>
          <a:p>
            <a:pPr marL="285750" indent="-285750" algn="l">
              <a:buFont typeface="Arial"/>
              <a:buChar char="•"/>
            </a:pPr>
            <a:r>
              <a:rPr lang="en-US" sz="2000" dirty="0"/>
              <a:t>Awarded seven scholarships totaling ~$35,000</a:t>
            </a:r>
          </a:p>
          <a:p>
            <a:pPr algn="l">
              <a:buFont typeface="Arial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75891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4E65122-640E-4268-A0F2-8D155EC80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D00225BD-5488-44DE-B0C3-B5186DC785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6E7B92E-FB6D-4765-A540-82AAD758D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CEB21F2F-3090-404A-BE01-409CE8C9AF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554188E7-A3D5-4449-B420-F1B631A0A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EC9DADB9-54AA-433B-BA7D-D9BF671AC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758D25BD-1F46-48AC-AEF0-E028E9A6EC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AD30037-67ED-4367-9BE0-45787510B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6BB2D41-D7A8-43E9-8786-B3A4A0A13AF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l="14325" t="-106" r="44916" b="104"/>
          <a:stretch/>
        </p:blipFill>
        <p:spPr>
          <a:xfrm>
            <a:off x="6892924" y="-5864"/>
            <a:ext cx="5299077" cy="6857990"/>
          </a:xfrm>
          <a:custGeom>
            <a:avLst/>
            <a:gdLst>
              <a:gd name="connsiteX0" fmla="*/ 836871 w 5299077"/>
              <a:gd name="connsiteY0" fmla="*/ 0 h 6858000"/>
              <a:gd name="connsiteX1" fmla="*/ 5299077 w 5299077"/>
              <a:gd name="connsiteY1" fmla="*/ 0 h 6858000"/>
              <a:gd name="connsiteX2" fmla="*/ 5299077 w 5299077"/>
              <a:gd name="connsiteY2" fmla="*/ 6858000 h 6858000"/>
              <a:gd name="connsiteX3" fmla="*/ 1911312 w 5299077"/>
              <a:gd name="connsiteY3" fmla="*/ 6858000 h 6858000"/>
              <a:gd name="connsiteX4" fmla="*/ 0 w 5299077"/>
              <a:gd name="connsiteY4" fmla="*/ 53339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9077" h="6858000">
                <a:moveTo>
                  <a:pt x="836871" y="0"/>
                </a:moveTo>
                <a:lnTo>
                  <a:pt x="5299077" y="0"/>
                </a:lnTo>
                <a:lnTo>
                  <a:pt x="5299077" y="6858000"/>
                </a:lnTo>
                <a:lnTo>
                  <a:pt x="1911312" y="6858000"/>
                </a:lnTo>
                <a:lnTo>
                  <a:pt x="0" y="5333999"/>
                </a:lnTo>
                <a:close/>
              </a:path>
            </a:pathLst>
          </a:cu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0841A4E-5BC1-44B4-83CF-D524E8AE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32760" y="0"/>
            <a:ext cx="2436813" cy="6858001"/>
            <a:chOff x="1320800" y="0"/>
            <a:chExt cx="2436813" cy="6858001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BF371BCC-8954-44E2-8C4F-29DC18872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CD3505BE-B420-41C5-BE34-3E7652D37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4B68A05B-A78B-4D59-8CF9-1900731A2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84D57A01-C112-4FF2-B5ED-0B762AAD9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6CCCCDF1-5D4F-4CA1-8400-DFBB96BB0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20A090B2-5344-43CD-BC70-A6D44F15E8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E84283B-9F04-49B1-B508-AA0FA62C3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492" y="704850"/>
            <a:ext cx="5260680" cy="17525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000" dirty="0"/>
              <a:t>2018 TREE Fund Community Engagement Highlights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1585B9-E19A-4F08-9A90-6CC1D4DBD4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0929" y="1981200"/>
            <a:ext cx="5260680" cy="3124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sz="2000" dirty="0"/>
              <a:t>Offered six webinars with 2,500+ attendees</a:t>
            </a:r>
          </a:p>
          <a:p>
            <a:pPr marL="285750" indent="-285750" algn="l">
              <a:buFont typeface="Arial"/>
              <a:buChar char="•"/>
            </a:pPr>
            <a:r>
              <a:rPr lang="en-US" sz="2000" dirty="0"/>
              <a:t>Published ten issues of </a:t>
            </a:r>
            <a:r>
              <a:rPr lang="en-US" sz="2000" i="1" dirty="0"/>
              <a:t>TREE Press</a:t>
            </a:r>
          </a:p>
          <a:p>
            <a:pPr marL="285750" indent="-285750" algn="l">
              <a:buFont typeface="Arial"/>
              <a:buChar char="•"/>
            </a:pPr>
            <a:r>
              <a:rPr lang="en-US" sz="2000" dirty="0"/>
              <a:t>Published three issues of </a:t>
            </a:r>
            <a:r>
              <a:rPr lang="en-US" sz="2000" i="1" dirty="0"/>
              <a:t>Research Report</a:t>
            </a:r>
          </a:p>
          <a:p>
            <a:pPr marL="285750" indent="-285750" algn="l">
              <a:buFont typeface="Arial"/>
              <a:buChar char="•"/>
            </a:pPr>
            <a:r>
              <a:rPr lang="en-US" sz="2000" dirty="0"/>
              <a:t>550+ guests at TREE Fund After Hours</a:t>
            </a:r>
          </a:p>
        </p:txBody>
      </p:sp>
    </p:spTree>
    <p:extLst>
      <p:ext uri="{BB962C8B-B14F-4D97-AF65-F5344CB8AC3E}">
        <p14:creationId xmlns:p14="http://schemas.microsoft.com/office/powerpoint/2010/main" val="4131098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4E65122-640E-4268-A0F2-8D155EC80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D00225BD-5488-44DE-B0C3-B5186DC785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6E7B92E-FB6D-4765-A540-82AAD758D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CEB21F2F-3090-404A-BE01-409CE8C9AF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554188E7-A3D5-4449-B420-F1B631A0A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EC9DADB9-54AA-433B-BA7D-D9BF671AC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758D25BD-1F46-48AC-AEF0-E028E9A6EC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AD30037-67ED-4367-9BE0-45787510B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D78B309-FFFB-47EC-A2C9-119723B5CC2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40097" r="30365" b="14099"/>
          <a:stretch/>
        </p:blipFill>
        <p:spPr>
          <a:xfrm>
            <a:off x="6892924" y="10"/>
            <a:ext cx="5299077" cy="6857990"/>
          </a:xfrm>
          <a:custGeom>
            <a:avLst/>
            <a:gdLst>
              <a:gd name="connsiteX0" fmla="*/ 836871 w 5299077"/>
              <a:gd name="connsiteY0" fmla="*/ 0 h 6858000"/>
              <a:gd name="connsiteX1" fmla="*/ 5299077 w 5299077"/>
              <a:gd name="connsiteY1" fmla="*/ 0 h 6858000"/>
              <a:gd name="connsiteX2" fmla="*/ 5299077 w 5299077"/>
              <a:gd name="connsiteY2" fmla="*/ 6858000 h 6858000"/>
              <a:gd name="connsiteX3" fmla="*/ 1911312 w 5299077"/>
              <a:gd name="connsiteY3" fmla="*/ 6858000 h 6858000"/>
              <a:gd name="connsiteX4" fmla="*/ 0 w 5299077"/>
              <a:gd name="connsiteY4" fmla="*/ 53339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9077" h="6858000">
                <a:moveTo>
                  <a:pt x="836871" y="0"/>
                </a:moveTo>
                <a:lnTo>
                  <a:pt x="5299077" y="0"/>
                </a:lnTo>
                <a:lnTo>
                  <a:pt x="5299077" y="6858000"/>
                </a:lnTo>
                <a:lnTo>
                  <a:pt x="1911312" y="6858000"/>
                </a:lnTo>
                <a:lnTo>
                  <a:pt x="0" y="5333999"/>
                </a:lnTo>
                <a:close/>
              </a:path>
            </a:pathLst>
          </a:cu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0841A4E-5BC1-44B4-83CF-D524E8AE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32760" y="0"/>
            <a:ext cx="2436813" cy="6858001"/>
            <a:chOff x="1320800" y="0"/>
            <a:chExt cx="2436813" cy="6858001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BF371BCC-8954-44E2-8C4F-29DC18872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CD3505BE-B420-41C5-BE34-3E7652D37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4B68A05B-A78B-4D59-8CF9-1900731A2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84D57A01-C112-4FF2-B5ED-0B762AAD9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6CCCCDF1-5D4F-4CA1-8400-DFBB96BB0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20A090B2-5344-43CD-BC70-A6D44F15E8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A004B8F-7BD3-43D6-930E-B8D2C84D4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920" y="704850"/>
            <a:ext cx="5260680" cy="17525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dirty="0"/>
              <a:t>2018 Tour des Trees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B4F88E-BF26-486F-8D39-B4496B671E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5307" y="1676400"/>
            <a:ext cx="5159609" cy="3124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2000" dirty="0"/>
              <a:t>Our 2018 Tour des Trees riders and teams raised over $340,000 to support new research awards, payments on prior multi-year grants, and future grants from the endowment.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algn="l">
              <a:buFont typeface="Arial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96965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4E65122-640E-4268-A0F2-8D155EC80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D00225BD-5488-44DE-B0C3-B5186DC785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6E7B92E-FB6D-4765-A540-82AAD758D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CEB21F2F-3090-404A-BE01-409CE8C9AF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554188E7-A3D5-4449-B420-F1B631A0A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EC9DADB9-54AA-433B-BA7D-D9BF671AC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758D25BD-1F46-48AC-AEF0-E028E9A6EC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AD30037-67ED-4367-9BE0-45787510B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ACE69BE-B4F3-415E-A769-854E35FA7A7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24308" r="24308"/>
          <a:stretch/>
        </p:blipFill>
        <p:spPr>
          <a:xfrm>
            <a:off x="6892924" y="10"/>
            <a:ext cx="5299077" cy="6857990"/>
          </a:xfrm>
          <a:custGeom>
            <a:avLst/>
            <a:gdLst>
              <a:gd name="connsiteX0" fmla="*/ 836871 w 5299077"/>
              <a:gd name="connsiteY0" fmla="*/ 0 h 6858000"/>
              <a:gd name="connsiteX1" fmla="*/ 5299077 w 5299077"/>
              <a:gd name="connsiteY1" fmla="*/ 0 h 6858000"/>
              <a:gd name="connsiteX2" fmla="*/ 5299077 w 5299077"/>
              <a:gd name="connsiteY2" fmla="*/ 6858000 h 6858000"/>
              <a:gd name="connsiteX3" fmla="*/ 1911312 w 5299077"/>
              <a:gd name="connsiteY3" fmla="*/ 6858000 h 6858000"/>
              <a:gd name="connsiteX4" fmla="*/ 0 w 5299077"/>
              <a:gd name="connsiteY4" fmla="*/ 53339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9077" h="6858000">
                <a:moveTo>
                  <a:pt x="836871" y="0"/>
                </a:moveTo>
                <a:lnTo>
                  <a:pt x="5299077" y="0"/>
                </a:lnTo>
                <a:lnTo>
                  <a:pt x="5299077" y="6858000"/>
                </a:lnTo>
                <a:lnTo>
                  <a:pt x="1911312" y="6858000"/>
                </a:lnTo>
                <a:lnTo>
                  <a:pt x="0" y="5333999"/>
                </a:lnTo>
                <a:close/>
              </a:path>
            </a:pathLst>
          </a:cu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0841A4E-5BC1-44B4-83CF-D524E8AE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32760" y="0"/>
            <a:ext cx="2436813" cy="6858001"/>
            <a:chOff x="1320800" y="0"/>
            <a:chExt cx="2436813" cy="6858001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BF371BCC-8954-44E2-8C4F-29DC18872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CD3505BE-B420-41C5-BE34-3E7652D37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4B68A05B-A78B-4D59-8CF9-1900731A2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84D57A01-C112-4FF2-B5ED-0B762AAD9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6CCCCDF1-5D4F-4CA1-8400-DFBB96BB0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20A090B2-5344-43CD-BC70-A6D44F15E8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8A299BE-6424-4347-B5D7-084F0F274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704850"/>
            <a:ext cx="5260680" cy="17525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dirty="0"/>
              <a:t>2019 Tour des Trees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6B5F23-9444-4805-8E2F-003C23B0A9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6" y="2281708"/>
            <a:ext cx="5257800" cy="3124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2000" dirty="0"/>
              <a:t>Tennessee – Kentucky loop, starting and ending in Nashville</a:t>
            </a:r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2000" dirty="0"/>
              <a:t>Co-hosted by Southern and Kentucky Chapters of ISA</a:t>
            </a:r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2000" dirty="0"/>
              <a:t>425+ miles in five days</a:t>
            </a:r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2000" dirty="0"/>
              <a:t>Ride Dates:  September 16-20</a:t>
            </a:r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2000" dirty="0"/>
              <a:t>Details at treefund.org/tourdestrees</a:t>
            </a:r>
          </a:p>
          <a:p>
            <a:pPr algn="l">
              <a:lnSpc>
                <a:spcPct val="90000"/>
              </a:lnSpc>
              <a:buFont typeface="Arial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67435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4E65122-640E-4268-A0F2-8D155EC80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D00225BD-5488-44DE-B0C3-B5186DC785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6E7B92E-FB6D-4765-A540-82AAD758D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CEB21F2F-3090-404A-BE01-409CE8C9AF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554188E7-A3D5-4449-B420-F1B631A0A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EC9DADB9-54AA-433B-BA7D-D9BF671AC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758D25BD-1F46-48AC-AEF0-E028E9A6EC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AD30037-67ED-4367-9BE0-45787510B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BEDA842-B02C-4905-9043-1D113ACDBD3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23174" t="5264" r="21924"/>
          <a:stretch/>
        </p:blipFill>
        <p:spPr>
          <a:xfrm>
            <a:off x="6892924" y="10"/>
            <a:ext cx="5299077" cy="6857990"/>
          </a:xfrm>
          <a:custGeom>
            <a:avLst/>
            <a:gdLst>
              <a:gd name="connsiteX0" fmla="*/ 836871 w 5299077"/>
              <a:gd name="connsiteY0" fmla="*/ 0 h 6858000"/>
              <a:gd name="connsiteX1" fmla="*/ 5299077 w 5299077"/>
              <a:gd name="connsiteY1" fmla="*/ 0 h 6858000"/>
              <a:gd name="connsiteX2" fmla="*/ 5299077 w 5299077"/>
              <a:gd name="connsiteY2" fmla="*/ 6858000 h 6858000"/>
              <a:gd name="connsiteX3" fmla="*/ 1911312 w 5299077"/>
              <a:gd name="connsiteY3" fmla="*/ 6858000 h 6858000"/>
              <a:gd name="connsiteX4" fmla="*/ 0 w 5299077"/>
              <a:gd name="connsiteY4" fmla="*/ 53339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9077" h="6858000">
                <a:moveTo>
                  <a:pt x="836871" y="0"/>
                </a:moveTo>
                <a:lnTo>
                  <a:pt x="5299077" y="0"/>
                </a:lnTo>
                <a:lnTo>
                  <a:pt x="5299077" y="6858000"/>
                </a:lnTo>
                <a:lnTo>
                  <a:pt x="1911312" y="6858000"/>
                </a:lnTo>
                <a:lnTo>
                  <a:pt x="0" y="5333999"/>
                </a:lnTo>
                <a:close/>
              </a:path>
            </a:pathLst>
          </a:cu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0841A4E-5BC1-44B4-83CF-D524E8AE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32760" y="0"/>
            <a:ext cx="2436813" cy="6858001"/>
            <a:chOff x="1320800" y="0"/>
            <a:chExt cx="2436813" cy="6858001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BF371BCC-8954-44E2-8C4F-29DC18872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CD3505BE-B420-41C5-BE34-3E7652D37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4B68A05B-A78B-4D59-8CF9-1900731A2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84D57A01-C112-4FF2-B5ED-0B762AAD9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6CCCCDF1-5D4F-4CA1-8400-DFBB96BB0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20A090B2-5344-43CD-BC70-A6D44F15E8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02F156D-E56B-49A9-AA64-96DC1F9F0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06" y="723899"/>
            <a:ext cx="5260680" cy="17525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dirty="0"/>
              <a:t>How can you help?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DB7DF-03E4-4783-AEC5-FA05B97A30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369" y="1971675"/>
            <a:ext cx="5260680" cy="3124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sz="2000" dirty="0"/>
              <a:t>Participate in and promote our webinar series</a:t>
            </a:r>
          </a:p>
          <a:p>
            <a:pPr marL="285750" indent="-285750" algn="l">
              <a:buFont typeface="Arial"/>
              <a:buChar char="•"/>
            </a:pPr>
            <a:r>
              <a:rPr lang="en-US" sz="2000" dirty="0"/>
              <a:t>Subscribe to </a:t>
            </a:r>
            <a:r>
              <a:rPr lang="en-US" sz="2000" i="1" dirty="0"/>
              <a:t>TREE Press </a:t>
            </a:r>
            <a:r>
              <a:rPr lang="en-US" sz="2000" dirty="0"/>
              <a:t>and share widely</a:t>
            </a:r>
          </a:p>
          <a:p>
            <a:pPr marL="285750" indent="-285750" algn="l">
              <a:buFont typeface="Arial"/>
              <a:buChar char="•"/>
            </a:pPr>
            <a:r>
              <a:rPr lang="en-US" sz="2000" dirty="0"/>
              <a:t>Become a TREE Fund business partner or individual donor</a:t>
            </a:r>
          </a:p>
          <a:p>
            <a:pPr marL="285750" indent="-285750" algn="l">
              <a:buFont typeface="Arial"/>
              <a:buChar char="•"/>
            </a:pPr>
            <a:r>
              <a:rPr lang="en-US" sz="2000" dirty="0"/>
              <a:t>Register to ride in or volunteer for the 2019 Tour des Trees</a:t>
            </a:r>
          </a:p>
          <a:p>
            <a:pPr algn="l">
              <a:buFont typeface="Arial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83292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55">
            <a:extLst>
              <a:ext uri="{FF2B5EF4-FFF2-40B4-BE49-F238E27FC236}">
                <a16:creationId xmlns:a16="http://schemas.microsoft.com/office/drawing/2014/main" id="{767D40C4-2A44-4792-AB9D-E769202A2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57" name="Freeform 6">
              <a:extLst>
                <a:ext uri="{FF2B5EF4-FFF2-40B4-BE49-F238E27FC236}">
                  <a16:creationId xmlns:a16="http://schemas.microsoft.com/office/drawing/2014/main" id="{3DBD6486-24CA-456B-9631-2911490A6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58" name="Freeform 7">
              <a:extLst>
                <a:ext uri="{FF2B5EF4-FFF2-40B4-BE49-F238E27FC236}">
                  <a16:creationId xmlns:a16="http://schemas.microsoft.com/office/drawing/2014/main" id="{A2FF2964-4832-450E-B85C-304F271135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59" name="Freeform 8">
              <a:extLst>
                <a:ext uri="{FF2B5EF4-FFF2-40B4-BE49-F238E27FC236}">
                  <a16:creationId xmlns:a16="http://schemas.microsoft.com/office/drawing/2014/main" id="{0B5C96AF-0E78-45E8-8B82-CF41BFB543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60" name="Freeform 9">
              <a:extLst>
                <a:ext uri="{FF2B5EF4-FFF2-40B4-BE49-F238E27FC236}">
                  <a16:creationId xmlns:a16="http://schemas.microsoft.com/office/drawing/2014/main" id="{A940CD75-9F08-4DF1-94CB-96A2C3A431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61" name="Freeform 10">
              <a:extLst>
                <a:ext uri="{FF2B5EF4-FFF2-40B4-BE49-F238E27FC236}">
                  <a16:creationId xmlns:a16="http://schemas.microsoft.com/office/drawing/2014/main" id="{1B35F757-0B0E-4DFC-81FA-935D070B7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62" name="Freeform 11">
              <a:extLst>
                <a:ext uri="{FF2B5EF4-FFF2-40B4-BE49-F238E27FC236}">
                  <a16:creationId xmlns:a16="http://schemas.microsoft.com/office/drawing/2014/main" id="{4380E990-0E29-4861-8CE3-F6D6FF15DE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67" name="Rounded Rectangle 16">
            <a:extLst>
              <a:ext uri="{FF2B5EF4-FFF2-40B4-BE49-F238E27FC236}">
                <a16:creationId xmlns:a16="http://schemas.microsoft.com/office/drawing/2014/main" id="{027FB951-A422-4463-8A01-05812E59CC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71045" y="648931"/>
            <a:ext cx="9235440" cy="5212080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AF4B9D-C9B8-4D15-A540-37BC60143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559" y="947341"/>
            <a:ext cx="8518412" cy="461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015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1A9F9826-882C-40B9-8F38-5A3B8CFD196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246</Words>
  <Application>Microsoft Office PowerPoint</Application>
  <PresentationFormat>Widescreen</PresentationFormat>
  <Paragraphs>30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Gill Sans MT</vt:lpstr>
      <vt:lpstr>Parallax</vt:lpstr>
      <vt:lpstr>PowerPoint Presentation</vt:lpstr>
      <vt:lpstr>Tree Research and Education Endowment (TREE) Fund</vt:lpstr>
      <vt:lpstr>TREE Fund Grant Awards</vt:lpstr>
      <vt:lpstr>2018 TREE Fund Financial Highlights</vt:lpstr>
      <vt:lpstr>2018 TREE Fund Community Engagement Highlights</vt:lpstr>
      <vt:lpstr>2018 Tour des Trees</vt:lpstr>
      <vt:lpstr>2019 Tour des Trees</vt:lpstr>
      <vt:lpstr>How can you help?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Teresa Recchia</dc:creator>
  <cp:lastModifiedBy>Teresa Recchia</cp:lastModifiedBy>
  <cp:revision>14</cp:revision>
  <dcterms:created xsi:type="dcterms:W3CDTF">2019-03-26T21:10:49Z</dcterms:created>
  <dcterms:modified xsi:type="dcterms:W3CDTF">2019-04-17T17:09:35Z</dcterms:modified>
</cp:coreProperties>
</file>