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handoutMasterIdLst>
    <p:handoutMasterId r:id="rId13"/>
  </p:handoutMasterIdLst>
  <p:sldIdLst>
    <p:sldId id="390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78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1B2"/>
    <a:srgbClr val="BCAD9A"/>
    <a:srgbClr val="5B027A"/>
    <a:srgbClr val="009E49"/>
    <a:srgbClr val="CC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28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4B1F-8553-49EF-97D6-6DE8BED15DC7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9079D-149E-43C3-8CCE-F308B4E17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37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618CA4-2F81-4FB3-8B42-1810F4EFD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18CA4-2F81-4FB3-8B42-1810F4EFDB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9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03B90-A56F-4C80-BC07-02D5B3E80C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0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472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393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181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705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209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034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DEEE1-C61B-481E-847F-2EB0E62835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9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ED40F-C358-4C00-895B-E17D31275A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C446D2B8-9467-4C49-ACBB-D32E67C8D2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3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D3FA7-5FD5-46D4-A8C6-E1F0BC35D6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4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5C6BC-E718-413F-92F3-E1FF395075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3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8C8D6-D811-42A6-BDC4-1B4871F394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74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BA9A2-E89D-428E-A0AC-27146F63DB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7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2614E-3BFC-495D-9DC8-E1FC11652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5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2089D-A53D-40E4-962F-3F3932D0E3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8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7FE24-2B7C-4F4A-BA20-6B07462A7F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1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28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4" name="Rectangle 36">
            <a:extLst>
              <a:ext uri="{FF2B5EF4-FFF2-40B4-BE49-F238E27FC236}">
                <a16:creationId xmlns:a16="http://schemas.microsoft.com/office/drawing/2014/main" id="{2A6E5540-546A-4FE7-B738-0CBF94E97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865ADA62-317E-475C-846E-136EAC4EF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8930"/>
            <a:ext cx="10859557" cy="5565601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62CA8-800C-482F-845C-68E675CC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87" y="1066800"/>
            <a:ext cx="58594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7FE540-E2C6-48AE-B36B-0ECA4744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FE825F-2F1F-4072-95D5-5BD2B9869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358C898-66D5-4DDD-9FE5-C61A4E12E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954F321-13F0-4497-B374-F851B7E3E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E7CE9E2-22CC-4032-817B-9E0FD10FE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103E92E-B4EB-40F2-A807-8BF2CB624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17542E-86CE-4700-9D91-407498094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44823B-85B6-490A-854B-3BAAEAE3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05F896-C4F1-4562-BB34-8DB53F7AE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69616" y="-4763"/>
            <a:ext cx="5014912" cy="6862763"/>
            <a:chOff x="2928938" y="-4763"/>
            <a:chExt cx="5014912" cy="686276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EE277E97-8BE7-458A-9E5A-21C71EA3D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1BDDA58-216F-439A-8AC3-6F4E91E8E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AC30C6C-E607-4743-8D4D-2AA3C193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4397A1A-7509-4DCB-B66C-96F5ED6BD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7A8BB18-86C3-45E2-9FF7-44BA6CAE9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3E58E7A8-B6F0-45CA-9DB4-E4EA12AF9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9" name="Freeform 44">
            <a:extLst>
              <a:ext uri="{FF2B5EF4-FFF2-40B4-BE49-F238E27FC236}">
                <a16:creationId xmlns:a16="http://schemas.microsoft.com/office/drawing/2014/main" id="{3838C565-6C02-43FE-8892-3AF28753B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-15835"/>
            <a:ext cx="6629183" cy="6881482"/>
          </a:xfrm>
          <a:custGeom>
            <a:avLst/>
            <a:gdLst>
              <a:gd name="connsiteX0" fmla="*/ 0 w 6629183"/>
              <a:gd name="connsiteY0" fmla="*/ 0 h 6881482"/>
              <a:gd name="connsiteX1" fmla="*/ 4715716 w 6629183"/>
              <a:gd name="connsiteY1" fmla="*/ 7368 h 6881482"/>
              <a:gd name="connsiteX2" fmla="*/ 4072249 w 6629183"/>
              <a:gd name="connsiteY2" fmla="*/ 2572768 h 6881482"/>
              <a:gd name="connsiteX3" fmla="*/ 6629183 w 6629183"/>
              <a:gd name="connsiteY3" fmla="*/ 6873835 h 6881482"/>
              <a:gd name="connsiteX4" fmla="*/ 0 w 6629183"/>
              <a:gd name="connsiteY4" fmla="*/ 6881482 h 688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183" h="6881482">
                <a:moveTo>
                  <a:pt x="0" y="0"/>
                </a:moveTo>
                <a:lnTo>
                  <a:pt x="4715716" y="7368"/>
                </a:lnTo>
                <a:lnTo>
                  <a:pt x="4072249" y="2572768"/>
                </a:lnTo>
                <a:lnTo>
                  <a:pt x="6629183" y="6873835"/>
                </a:lnTo>
                <a:lnTo>
                  <a:pt x="0" y="6881482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9CDB7-2196-474A-85EF-8C70669F0CE0}"/>
              </a:ext>
            </a:extLst>
          </p:cNvPr>
          <p:cNvSpPr txBox="1"/>
          <p:nvPr/>
        </p:nvSpPr>
        <p:spPr>
          <a:xfrm>
            <a:off x="685799" y="2778125"/>
            <a:ext cx="3189173" cy="21645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dirty="0">
              <a:ln w="3175" cmpd="sng">
                <a:noFill/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16041"/>
          <a:stretch/>
        </p:blipFill>
        <p:spPr>
          <a:xfrm>
            <a:off x="8532598" y="10"/>
            <a:ext cx="3659403" cy="4602992"/>
          </a:xfrm>
          <a:custGeom>
            <a:avLst/>
            <a:gdLst>
              <a:gd name="connsiteX0" fmla="*/ 929360 w 3659403"/>
              <a:gd name="connsiteY0" fmla="*/ 0 h 4603002"/>
              <a:gd name="connsiteX1" fmla="*/ 3659403 w 3659403"/>
              <a:gd name="connsiteY1" fmla="*/ 0 h 4603002"/>
              <a:gd name="connsiteX2" fmla="*/ 3659403 w 3659403"/>
              <a:gd name="connsiteY2" fmla="*/ 4603002 h 4603002"/>
              <a:gd name="connsiteX3" fmla="*/ 0 w 3659403"/>
              <a:gd name="connsiteY3" fmla="*/ 3678455 h 46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403" h="4603002">
                <a:moveTo>
                  <a:pt x="929360" y="0"/>
                </a:moveTo>
                <a:lnTo>
                  <a:pt x="3659403" y="0"/>
                </a:lnTo>
                <a:lnTo>
                  <a:pt x="3659403" y="4603002"/>
                </a:lnTo>
                <a:lnTo>
                  <a:pt x="0" y="3678455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8" r="2" b="4673"/>
          <a:stretch/>
        </p:blipFill>
        <p:spPr>
          <a:xfrm>
            <a:off x="5082886" y="1"/>
            <a:ext cx="4379070" cy="3678455"/>
          </a:xfrm>
          <a:custGeom>
            <a:avLst/>
            <a:gdLst>
              <a:gd name="connsiteX0" fmla="*/ 709159 w 4379070"/>
              <a:gd name="connsiteY0" fmla="*/ 0 h 3678455"/>
              <a:gd name="connsiteX1" fmla="*/ 4379070 w 4379070"/>
              <a:gd name="connsiteY1" fmla="*/ 0 h 3678455"/>
              <a:gd name="connsiteX2" fmla="*/ 3449710 w 4379070"/>
              <a:gd name="connsiteY2" fmla="*/ 3678455 h 3678455"/>
              <a:gd name="connsiteX3" fmla="*/ 0 w 4379070"/>
              <a:gd name="connsiteY3" fmla="*/ 2806887 h 36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9070" h="3678455">
                <a:moveTo>
                  <a:pt x="709159" y="0"/>
                </a:moveTo>
                <a:lnTo>
                  <a:pt x="4379070" y="0"/>
                </a:lnTo>
                <a:lnTo>
                  <a:pt x="3449710" y="3678455"/>
                </a:lnTo>
                <a:lnTo>
                  <a:pt x="0" y="2806887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" t="16028" r="-289" b="22385"/>
          <a:stretch/>
        </p:blipFill>
        <p:spPr>
          <a:xfrm>
            <a:off x="5080788" y="2806888"/>
            <a:ext cx="7111213" cy="4051112"/>
          </a:xfrm>
          <a:custGeom>
            <a:avLst/>
            <a:gdLst>
              <a:gd name="connsiteX0" fmla="*/ 2098 w 7111213"/>
              <a:gd name="connsiteY0" fmla="*/ 0 h 4051112"/>
              <a:gd name="connsiteX1" fmla="*/ 7111213 w 7111213"/>
              <a:gd name="connsiteY1" fmla="*/ 1796115 h 4051112"/>
              <a:gd name="connsiteX2" fmla="*/ 7111213 w 7111213"/>
              <a:gd name="connsiteY2" fmla="*/ 4051112 h 4051112"/>
              <a:gd name="connsiteX3" fmla="*/ 4355968 w 7111213"/>
              <a:gd name="connsiteY3" fmla="*/ 4051112 h 4051112"/>
              <a:gd name="connsiteX4" fmla="*/ 0 w 7111213"/>
              <a:gd name="connsiteY4" fmla="*/ 8302 h 40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1213" h="4051112">
                <a:moveTo>
                  <a:pt x="2098" y="0"/>
                </a:moveTo>
                <a:lnTo>
                  <a:pt x="7111213" y="1796115"/>
                </a:lnTo>
                <a:lnTo>
                  <a:pt x="7111213" y="4051112"/>
                </a:lnTo>
                <a:lnTo>
                  <a:pt x="4355968" y="4051112"/>
                </a:lnTo>
                <a:lnTo>
                  <a:pt x="0" y="8302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3B84C2-6C0D-4D78-97B2-5C83DE9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0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788" y="2806887"/>
            <a:ext cx="7111213" cy="179611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1A496B-3A74-4414-A05C-FDCA99B6F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23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32599" y="0"/>
            <a:ext cx="929359" cy="36784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D90AE9-5854-480D-8A0D-014C8743A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5" y="1845002"/>
            <a:ext cx="2856705" cy="26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DDBE06-601C-4254-BA4E-1FF488A427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90792D-9E5D-4050-ADB7-474882A5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85800"/>
            <a:ext cx="5589292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Tree Research and Education Endowment (TREE) Fund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E5259-1D46-4392-9126-610BC9941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is a 501(c)3 nonprofit organization that supports scientific discovery and dissemination of new knowledge in arboriculture and urban forestry.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82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68F7ED-B839-4167-8681-5A5D28BBB7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4" t="104" r="13336" b="-10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6000"/>
                  <a:lumOff val="54000"/>
                </a:schemeClr>
              </a:gs>
              <a:gs pos="20000">
                <a:schemeClr val="bg1">
                  <a:alpha val="73000"/>
                </a:schemeClr>
              </a:gs>
              <a:gs pos="56000">
                <a:srgbClr val="FFFFFF">
                  <a:alpha val="19000"/>
                </a:srgbClr>
              </a:gs>
              <a:gs pos="79000">
                <a:schemeClr val="accent3">
                  <a:lumMod val="60000"/>
                  <a:lumOff val="40000"/>
                  <a:alpha val="0"/>
                </a:schemeClr>
              </a:gs>
            </a:gsLst>
            <a:lin ang="5400000" scaled="1"/>
          </a:gra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7FEDBA-0EBD-4E5D-86A0-5717D2EE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81" y="652462"/>
            <a:ext cx="552737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TREE Fund Grant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14C8D-90B2-4BDA-90F0-76A79D21D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381" y="18668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has awarded nearly $4.0 million in grants since 2002 for: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Scientific research on urban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Education programs related to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Scholarships for aspiring tree care professionals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819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9E2B05-D432-4707-992B-0A8CB4BC0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854" r="2585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4DA721-939F-43C7-95CA-45A6A584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TREE Fund Financial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32307-FDE0-4020-BF8A-27B8D4ECB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280" y="2144406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ten new research grants totaling ~$305,000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Paid ~$135,000 toward multi-year grants from prior years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seven scholarships totaling ~$35,000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89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BB2D41-D7A8-43E9-8786-B3A4A0A13A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325" t="-106" r="44916" b="104"/>
          <a:stretch/>
        </p:blipFill>
        <p:spPr>
          <a:xfrm>
            <a:off x="6892924" y="-5864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84283B-9F04-49B1-B508-AA0FA62C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9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2018 TREE Fund Community Engagement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585B9-E19A-4F08-9A90-6CC1D4DB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929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Offered six webinars with 2,500+ attendees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ten issues of </a:t>
            </a:r>
            <a:r>
              <a:rPr lang="en-US" sz="2000" i="1" dirty="0"/>
              <a:t>TREE Press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three issues of </a:t>
            </a:r>
            <a:r>
              <a:rPr lang="en-US" sz="2000" i="1" dirty="0"/>
              <a:t>Research Report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550+ guests at TREE Fund After Hours</a:t>
            </a:r>
          </a:p>
        </p:txBody>
      </p:sp>
    </p:spTree>
    <p:extLst>
      <p:ext uri="{BB962C8B-B14F-4D97-AF65-F5344CB8AC3E}">
        <p14:creationId xmlns:p14="http://schemas.microsoft.com/office/powerpoint/2010/main" val="413109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78B309-FFFB-47EC-A2C9-119723B5CC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097" r="30365" b="14099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004B8F-7BD3-43D6-930E-B8D2C84D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0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4F88E-BF26-486F-8D39-B4496B671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07" y="1676400"/>
            <a:ext cx="515960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Our 2018 Tour des Trees riders and teams raised over $340,000 to support new research awards, payments on prior multi-year grants, and future grants from the endowment.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96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CE69BE-B4F3-415E-A769-854E35FA7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299BE-6424-4347-B5D7-084F0F27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2019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5F23-9444-4805-8E2F-003C23B0A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2281708"/>
            <a:ext cx="525780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Tennessee – Kentucky loop, starting and ending in Nashville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Co-hosted by Southern and Kentucky Chapters of ISA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425+ miles in five days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Ride Dates:  September 16-20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Details at treefund.org/tourdestrees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4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EDA842-B02C-4905-9043-1D113ACDBD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174" t="5264" r="2192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F156D-E56B-49A9-AA64-96DC1F9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06" y="723899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How can you help?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DB7DF-03E4-4783-AEC5-FA05B97A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369" y="1971675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Participate in and promote our webinar series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Subscribe to </a:t>
            </a:r>
            <a:r>
              <a:rPr lang="en-US" sz="2000" i="1" dirty="0"/>
              <a:t>TREE Press </a:t>
            </a:r>
            <a:r>
              <a:rPr lang="en-US" sz="2000" dirty="0"/>
              <a:t>and share widely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Become a TREE Fund business partner or individual donor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Register to ride in or volunteer for the 2019 Tour des Trees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29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C2EAC6F4-CC14-4018-8EB7-80E98A207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20B54FFC-1F45-4851-B17E-27AA9F2AA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41D2D494-2435-4150-B9D3-974CD924E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1919E1BB-9B82-4C97-919D-92ED3FFE6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6F8ACC16-1243-4719-B21E-C286C1026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453E1702-AF03-4993-9127-D048E9314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B0A6365B-1292-4142-BA51-04BCB3D4C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2EA9F4-145A-4FC9-A8F6-842DD6CBB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/>
        </p:blipFill>
        <p:spPr>
          <a:xfrm>
            <a:off x="796065" y="10"/>
            <a:ext cx="11395934" cy="6857990"/>
          </a:xfrm>
          <a:custGeom>
            <a:avLst/>
            <a:gdLst>
              <a:gd name="connsiteX0" fmla="*/ 867942 w 11395934"/>
              <a:gd name="connsiteY0" fmla="*/ 0 h 6858000"/>
              <a:gd name="connsiteX1" fmla="*/ 1786638 w 11395934"/>
              <a:gd name="connsiteY1" fmla="*/ 0 h 6858000"/>
              <a:gd name="connsiteX2" fmla="*/ 11395934 w 11395934"/>
              <a:gd name="connsiteY2" fmla="*/ 0 h 6858000"/>
              <a:gd name="connsiteX3" fmla="*/ 11395934 w 11395934"/>
              <a:gd name="connsiteY3" fmla="*/ 6858000 h 6858000"/>
              <a:gd name="connsiteX4" fmla="*/ 1925619 w 11395934"/>
              <a:gd name="connsiteY4" fmla="*/ 6858000 h 6858000"/>
              <a:gd name="connsiteX5" fmla="*/ 1924311 w 11395934"/>
              <a:gd name="connsiteY5" fmla="*/ 6820097 h 6858000"/>
              <a:gd name="connsiteX6" fmla="*/ 1925076 w 11395934"/>
              <a:gd name="connsiteY6" fmla="*/ 6858000 h 6858000"/>
              <a:gd name="connsiteX7" fmla="*/ 1892647 w 11395934"/>
              <a:gd name="connsiteY7" fmla="*/ 6858000 h 6858000"/>
              <a:gd name="connsiteX8" fmla="*/ 0 w 11395934"/>
              <a:gd name="connsiteY8" fmla="*/ 5314276 h 6858000"/>
              <a:gd name="connsiteX9" fmla="*/ 867942 w 11395934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95934" h="6858000">
                <a:moveTo>
                  <a:pt x="867942" y="0"/>
                </a:moveTo>
                <a:lnTo>
                  <a:pt x="1786638" y="0"/>
                </a:lnTo>
                <a:lnTo>
                  <a:pt x="11395934" y="0"/>
                </a:lnTo>
                <a:lnTo>
                  <a:pt x="11395934" y="6858000"/>
                </a:lnTo>
                <a:lnTo>
                  <a:pt x="1925619" y="6858000"/>
                </a:lnTo>
                <a:lnTo>
                  <a:pt x="1924311" y="6820097"/>
                </a:lnTo>
                <a:lnTo>
                  <a:pt x="1925076" y="6858000"/>
                </a:lnTo>
                <a:lnTo>
                  <a:pt x="1892647" y="6858000"/>
                </a:lnTo>
                <a:lnTo>
                  <a:pt x="0" y="5314276"/>
                </a:lnTo>
                <a:cubicBezTo>
                  <a:pt x="282142" y="3542851"/>
                  <a:pt x="585800" y="1771425"/>
                  <a:pt x="8679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4401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Widescreen</PresentationFormat>
  <Paragraphs>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Parallax</vt:lpstr>
      <vt:lpstr>PowerPoint Presentation</vt:lpstr>
      <vt:lpstr>Tree Research and Education Endowment (TREE) Fund</vt:lpstr>
      <vt:lpstr>TREE Fund Grant Awards</vt:lpstr>
      <vt:lpstr>2018 TREE Fund Financial Highlights</vt:lpstr>
      <vt:lpstr>2018 TREE Fund Community Engagement Highlights</vt:lpstr>
      <vt:lpstr>2018 Tour des Trees</vt:lpstr>
      <vt:lpstr>2019 Tour des Trees</vt:lpstr>
      <vt:lpstr>How can you help?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Recchia</dc:creator>
  <cp:lastModifiedBy>Teresa Recchia</cp:lastModifiedBy>
  <cp:revision>2</cp:revision>
  <dcterms:created xsi:type="dcterms:W3CDTF">2019-12-18T19:11:37Z</dcterms:created>
  <dcterms:modified xsi:type="dcterms:W3CDTF">2019-12-18T19:28:07Z</dcterms:modified>
</cp:coreProperties>
</file>