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0D5130-A263-0C51-CD85-578C0C739947}" name="Brandon Moore" initials="BM" userId="S::bmoore27@arbormetrics.com::6b564356-2674-4f79-bb91-dfa507ce7cb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2F89"/>
    <a:srgbClr val="009D57"/>
    <a:srgbClr val="121720"/>
    <a:srgbClr val="492A8A"/>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535E9-AD6C-4867-9A34-AC312AABF7F1}" v="1" dt="2026-03-12T16:07:22.897"/>
    <p1510:client id="{81B1DF28-5971-B089-515B-1CF348A4F924}" v="22" dt="2026-03-13T14:00:15.1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0" d="100"/>
          <a:sy n="40" d="100"/>
        </p:scale>
        <p:origin x="22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Putman" userId="S::pputman@treefund.org::03a521df-959a-43ee-abe1-f381493b5eaf" providerId="AD" clId="Web-{81B1DF28-5971-B089-515B-1CF348A4F924}"/>
    <pc:docChg chg="modSld">
      <pc:chgData name="Paul Putman" userId="S::pputman@treefund.org::03a521df-959a-43ee-abe1-f381493b5eaf" providerId="AD" clId="Web-{81B1DF28-5971-B089-515B-1CF348A4F924}" dt="2026-03-13T14:00:15.104" v="21" actId="14100"/>
      <pc:docMkLst>
        <pc:docMk/>
      </pc:docMkLst>
      <pc:sldChg chg="modSp">
        <pc:chgData name="Paul Putman" userId="S::pputman@treefund.org::03a521df-959a-43ee-abe1-f381493b5eaf" providerId="AD" clId="Web-{81B1DF28-5971-B089-515B-1CF348A4F924}" dt="2026-03-13T14:00:15.104" v="21" actId="14100"/>
        <pc:sldMkLst>
          <pc:docMk/>
          <pc:sldMk cId="3127521494" sldId="256"/>
        </pc:sldMkLst>
        <pc:spChg chg="mod">
          <ac:chgData name="Paul Putman" userId="S::pputman@treefund.org::03a521df-959a-43ee-abe1-f381493b5eaf" providerId="AD" clId="Web-{81B1DF28-5971-B089-515B-1CF348A4F924}" dt="2026-03-13T14:00:15.104" v="21" actId="14100"/>
          <ac:spMkLst>
            <pc:docMk/>
            <pc:sldMk cId="3127521494" sldId="256"/>
            <ac:spMk id="34" creationId="{4A0407CB-0E96-036B-EE13-37DB979171F0}"/>
          </ac:spMkLst>
        </pc:spChg>
        <pc:spChg chg="mod">
          <ac:chgData name="Paul Putman" userId="S::pputman@treefund.org::03a521df-959a-43ee-abe1-f381493b5eaf" providerId="AD" clId="Web-{81B1DF28-5971-B089-515B-1CF348A4F924}" dt="2026-03-13T13:57:16.512" v="5"/>
          <ac:spMkLst>
            <pc:docMk/>
            <pc:sldMk cId="3127521494" sldId="256"/>
            <ac:spMk id="69" creationId="{A1C3CBFC-0973-8EE2-2A53-E6478BF6AB9F}"/>
          </ac:spMkLst>
        </pc:spChg>
      </pc:sldChg>
    </pc:docChg>
  </pc:docChgLst>
  <pc:docChgLst>
    <pc:chgData name="Jonathan Cain" userId="5045986c-4549-4d69-b818-7ec598497cbc" providerId="ADAL" clId="{6351CD86-1625-4CA4-92BF-8D958DB455B0}"/>
    <pc:docChg chg="undo custSel modSld">
      <pc:chgData name="Jonathan Cain" userId="5045986c-4549-4d69-b818-7ec598497cbc" providerId="ADAL" clId="{6351CD86-1625-4CA4-92BF-8D958DB455B0}" dt="2026-03-12T16:07:29.278" v="406" actId="1076"/>
      <pc:docMkLst>
        <pc:docMk/>
      </pc:docMkLst>
      <pc:sldChg chg="addSp delSp modSp mod">
        <pc:chgData name="Jonathan Cain" userId="5045986c-4549-4d69-b818-7ec598497cbc" providerId="ADAL" clId="{6351CD86-1625-4CA4-92BF-8D958DB455B0}" dt="2026-03-12T16:07:29.278" v="406" actId="1076"/>
        <pc:sldMkLst>
          <pc:docMk/>
          <pc:sldMk cId="3127521494" sldId="256"/>
        </pc:sldMkLst>
        <pc:spChg chg="del mod">
          <ac:chgData name="Jonathan Cain" userId="5045986c-4549-4d69-b818-7ec598497cbc" providerId="ADAL" clId="{6351CD86-1625-4CA4-92BF-8D958DB455B0}" dt="2026-03-12T16:07:06.204" v="403" actId="478"/>
          <ac:spMkLst>
            <pc:docMk/>
            <pc:sldMk cId="3127521494" sldId="256"/>
            <ac:spMk id="3" creationId="{BFFC19E9-F77A-C246-2623-537EF6DC599D}"/>
          </ac:spMkLst>
        </pc:spChg>
        <pc:picChg chg="add mod">
          <ac:chgData name="Jonathan Cain" userId="5045986c-4549-4d69-b818-7ec598497cbc" providerId="ADAL" clId="{6351CD86-1625-4CA4-92BF-8D958DB455B0}" dt="2026-03-12T16:07:29.278" v="406" actId="1076"/>
          <ac:picMkLst>
            <pc:docMk/>
            <pc:sldMk cId="3127521494" sldId="256"/>
            <ac:picMk id="7" creationId="{79A1D54E-E673-58DF-E140-E19DA278D91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AE8623-763B-4B82-9CC8-ACC293FED1A0}"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75767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EAE8623-763B-4B82-9CC8-ACC293FED1A0}"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276852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AE8623-763B-4B82-9CC8-ACC293FED1A0}"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536844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AE8623-763B-4B82-9CC8-ACC293FED1A0}"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207548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F3754-2698-D388-9821-C006D900EC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0F7F24-C484-D4D3-0B42-04231EAEED64}"/>
              </a:ext>
            </a:extLst>
          </p:cNvPr>
          <p:cNvSpPr>
            <a:spLocks noGrp="1"/>
          </p:cNvSpPr>
          <p:nvPr>
            <p:ph type="dt" sz="half" idx="10"/>
          </p:nvPr>
        </p:nvSpPr>
        <p:spPr/>
        <p:txBody>
          <a:bodyPr/>
          <a:lstStyle/>
          <a:p>
            <a:fld id="{6EAE8623-763B-4B82-9CC8-ACC293FED1A0}" type="datetimeFigureOut">
              <a:rPr lang="en-US" smtClean="0"/>
              <a:t>3/13/2026</a:t>
            </a:fld>
            <a:endParaRPr lang="en-US"/>
          </a:p>
        </p:txBody>
      </p:sp>
      <p:sp>
        <p:nvSpPr>
          <p:cNvPr id="4" name="Footer Placeholder 3">
            <a:extLst>
              <a:ext uri="{FF2B5EF4-FFF2-40B4-BE49-F238E27FC236}">
                <a16:creationId xmlns:a16="http://schemas.microsoft.com/office/drawing/2014/main" id="{F10EF9C8-309B-5EDE-8DF3-7563D67DDB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D5632A-1DA7-67B1-6AE2-72F3595D6B01}"/>
              </a:ext>
            </a:extLst>
          </p:cNvPr>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120843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AE8623-763B-4B82-9CC8-ACC293FED1A0}"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185935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AE8623-763B-4B82-9CC8-ACC293FED1A0}"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1743631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AE8623-763B-4B82-9CC8-ACC293FED1A0}"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244795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AE8623-763B-4B82-9CC8-ACC293FED1A0}"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3983437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AE8623-763B-4B82-9CC8-ACC293FED1A0}"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1136708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E8623-763B-4B82-9CC8-ACC293FED1A0}" type="datetimeFigureOut">
              <a:rPr lang="en-US" smtClean="0"/>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3668184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EAE8623-763B-4B82-9CC8-ACC293FED1A0}"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D5AA8-3B5A-4042-B7FD-C5DF11026C93}" type="slidenum">
              <a:rPr lang="en-US" smtClean="0"/>
              <a:t>‹#›</a:t>
            </a:fld>
            <a:endParaRPr lang="en-US"/>
          </a:p>
        </p:txBody>
      </p:sp>
    </p:spTree>
    <p:extLst>
      <p:ext uri="{BB962C8B-B14F-4D97-AF65-F5344CB8AC3E}">
        <p14:creationId xmlns:p14="http://schemas.microsoft.com/office/powerpoint/2010/main" val="41180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6EAE8623-763B-4B82-9CC8-ACC293FED1A0}" type="datetimeFigureOut">
              <a:rPr lang="en-US" smtClean="0"/>
              <a:t>3/13/2026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47BD5AA8-3B5A-4042-B7FD-C5DF11026C93}" type="slidenum">
              <a:rPr lang="en-US" smtClean="0"/>
              <a:t>‹#›</a:t>
            </a:fld>
            <a:endParaRPr lang="en-US"/>
          </a:p>
        </p:txBody>
      </p:sp>
    </p:spTree>
    <p:extLst>
      <p:ext uri="{BB962C8B-B14F-4D97-AF65-F5344CB8AC3E}">
        <p14:creationId xmlns:p14="http://schemas.microsoft.com/office/powerpoint/2010/main" val="3027263938"/>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UalSAZrkZH0" TargetMode="External"/><Relationship Id="rId13" Type="http://schemas.openxmlformats.org/officeDocument/2006/relationships/image" Target="../media/image8.jpeg"/><Relationship Id="rId3" Type="http://schemas.openxmlformats.org/officeDocument/2006/relationships/image" Target="../media/image2.svg"/><Relationship Id="rId7" Type="http://schemas.openxmlformats.org/officeDocument/2006/relationships/hyperlink" Target="https://youtu.be/dEanWs9X-yE" TargetMode="External"/><Relationship Id="rId12" Type="http://schemas.openxmlformats.org/officeDocument/2006/relationships/image" Target="../media/image7.png"/><Relationship Id="rId2" Type="http://schemas.openxmlformats.org/officeDocument/2006/relationships/image" Target="../media/image1.svg"/><Relationship Id="rId1" Type="http://schemas.openxmlformats.org/officeDocument/2006/relationships/slideLayout" Target="../slideLayouts/slideLayout1.xml"/><Relationship Id="rId6" Type="http://schemas.openxmlformats.org/officeDocument/2006/relationships/hyperlink" Target="https://treefund.org/archives/23154" TargetMode="External"/><Relationship Id="rId11" Type="http://schemas.openxmlformats.org/officeDocument/2006/relationships/image" Target="../media/image6.svg"/><Relationship Id="rId5" Type="http://schemas.openxmlformats.org/officeDocument/2006/relationships/image" Target="../media/image4.png"/><Relationship Id="rId10" Type="http://schemas.openxmlformats.org/officeDocument/2006/relationships/image" Target="../media/image5.svg"/><Relationship Id="rId4" Type="http://schemas.openxmlformats.org/officeDocument/2006/relationships/image" Target="../media/image3.png"/><Relationship Id="rId9" Type="http://schemas.openxmlformats.org/officeDocument/2006/relationships/hyperlink" Target="https://www.youtube.com/watch?v=9-8va0qklEs" TargetMode="External"/><Relationship Id="rId1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Rounded Corners 67">
            <a:extLst>
              <a:ext uri="{FF2B5EF4-FFF2-40B4-BE49-F238E27FC236}">
                <a16:creationId xmlns:a16="http://schemas.microsoft.com/office/drawing/2014/main" id="{DFA12B09-6B56-A9BA-16B6-7B567F62A495}"/>
              </a:ext>
            </a:extLst>
          </p:cNvPr>
          <p:cNvSpPr/>
          <p:nvPr/>
        </p:nvSpPr>
        <p:spPr>
          <a:xfrm>
            <a:off x="4105527" y="3074850"/>
            <a:ext cx="3666874" cy="5255686"/>
          </a:xfrm>
          <a:custGeom>
            <a:avLst/>
            <a:gdLst>
              <a:gd name="connsiteX0" fmla="*/ 0 w 3798396"/>
              <a:gd name="connsiteY0" fmla="*/ 88199 h 5217951"/>
              <a:gd name="connsiteX1" fmla="*/ 88199 w 3798396"/>
              <a:gd name="connsiteY1" fmla="*/ 0 h 5217951"/>
              <a:gd name="connsiteX2" fmla="*/ 3710197 w 3798396"/>
              <a:gd name="connsiteY2" fmla="*/ 0 h 5217951"/>
              <a:gd name="connsiteX3" fmla="*/ 3798396 w 3798396"/>
              <a:gd name="connsiteY3" fmla="*/ 88199 h 5217951"/>
              <a:gd name="connsiteX4" fmla="*/ 3798396 w 3798396"/>
              <a:gd name="connsiteY4" fmla="*/ 5129752 h 5217951"/>
              <a:gd name="connsiteX5" fmla="*/ 3710197 w 3798396"/>
              <a:gd name="connsiteY5" fmla="*/ 5217951 h 5217951"/>
              <a:gd name="connsiteX6" fmla="*/ 88199 w 3798396"/>
              <a:gd name="connsiteY6" fmla="*/ 5217951 h 5217951"/>
              <a:gd name="connsiteX7" fmla="*/ 0 w 3798396"/>
              <a:gd name="connsiteY7" fmla="*/ 5129752 h 5217951"/>
              <a:gd name="connsiteX8" fmla="*/ 0 w 3798396"/>
              <a:gd name="connsiteY8" fmla="*/ 88199 h 5217951"/>
              <a:gd name="connsiteX0" fmla="*/ 0 w 4009916"/>
              <a:gd name="connsiteY0" fmla="*/ 88199 h 5217951"/>
              <a:gd name="connsiteX1" fmla="*/ 88199 w 4009916"/>
              <a:gd name="connsiteY1" fmla="*/ 0 h 5217951"/>
              <a:gd name="connsiteX2" fmla="*/ 3710197 w 4009916"/>
              <a:gd name="connsiteY2" fmla="*/ 0 h 5217951"/>
              <a:gd name="connsiteX3" fmla="*/ 3798396 w 4009916"/>
              <a:gd name="connsiteY3" fmla="*/ 5129752 h 5217951"/>
              <a:gd name="connsiteX4" fmla="*/ 3710197 w 4009916"/>
              <a:gd name="connsiteY4" fmla="*/ 5217951 h 5217951"/>
              <a:gd name="connsiteX5" fmla="*/ 88199 w 4009916"/>
              <a:gd name="connsiteY5" fmla="*/ 5217951 h 5217951"/>
              <a:gd name="connsiteX6" fmla="*/ 0 w 4009916"/>
              <a:gd name="connsiteY6" fmla="*/ 5129752 h 5217951"/>
              <a:gd name="connsiteX7" fmla="*/ 0 w 4009916"/>
              <a:gd name="connsiteY7" fmla="*/ 88199 h 5217951"/>
              <a:gd name="connsiteX0" fmla="*/ 0 w 4162946"/>
              <a:gd name="connsiteY0" fmla="*/ 88199 h 5217951"/>
              <a:gd name="connsiteX1" fmla="*/ 88199 w 4162946"/>
              <a:gd name="connsiteY1" fmla="*/ 0 h 5217951"/>
              <a:gd name="connsiteX2" fmla="*/ 3710197 w 4162946"/>
              <a:gd name="connsiteY2" fmla="*/ 0 h 5217951"/>
              <a:gd name="connsiteX3" fmla="*/ 3710197 w 4162946"/>
              <a:gd name="connsiteY3" fmla="*/ 5217951 h 5217951"/>
              <a:gd name="connsiteX4" fmla="*/ 88199 w 4162946"/>
              <a:gd name="connsiteY4" fmla="*/ 5217951 h 5217951"/>
              <a:gd name="connsiteX5" fmla="*/ 0 w 4162946"/>
              <a:gd name="connsiteY5" fmla="*/ 5129752 h 5217951"/>
              <a:gd name="connsiteX6" fmla="*/ 0 w 4162946"/>
              <a:gd name="connsiteY6" fmla="*/ 88199 h 5217951"/>
              <a:gd name="connsiteX0" fmla="*/ 0 w 4344832"/>
              <a:gd name="connsiteY0" fmla="*/ 88199 h 5217951"/>
              <a:gd name="connsiteX1" fmla="*/ 88199 w 4344832"/>
              <a:gd name="connsiteY1" fmla="*/ 0 h 5217951"/>
              <a:gd name="connsiteX2" fmla="*/ 3710197 w 4344832"/>
              <a:gd name="connsiteY2" fmla="*/ 0 h 5217951"/>
              <a:gd name="connsiteX3" fmla="*/ 3710197 w 4344832"/>
              <a:gd name="connsiteY3" fmla="*/ 5217951 h 5217951"/>
              <a:gd name="connsiteX4" fmla="*/ 88199 w 4344832"/>
              <a:gd name="connsiteY4" fmla="*/ 5217951 h 5217951"/>
              <a:gd name="connsiteX5" fmla="*/ 0 w 4344832"/>
              <a:gd name="connsiteY5" fmla="*/ 5129752 h 5217951"/>
              <a:gd name="connsiteX6" fmla="*/ 0 w 4344832"/>
              <a:gd name="connsiteY6" fmla="*/ 88199 h 5217951"/>
              <a:gd name="connsiteX0" fmla="*/ 0 w 3978493"/>
              <a:gd name="connsiteY0" fmla="*/ 88199 h 5217951"/>
              <a:gd name="connsiteX1" fmla="*/ 88199 w 3978493"/>
              <a:gd name="connsiteY1" fmla="*/ 0 h 5217951"/>
              <a:gd name="connsiteX2" fmla="*/ 3710197 w 3978493"/>
              <a:gd name="connsiteY2" fmla="*/ 0 h 5217951"/>
              <a:gd name="connsiteX3" fmla="*/ 3710197 w 3978493"/>
              <a:gd name="connsiteY3" fmla="*/ 5217951 h 5217951"/>
              <a:gd name="connsiteX4" fmla="*/ 88199 w 3978493"/>
              <a:gd name="connsiteY4" fmla="*/ 5217951 h 5217951"/>
              <a:gd name="connsiteX5" fmla="*/ 0 w 3978493"/>
              <a:gd name="connsiteY5" fmla="*/ 5129752 h 5217951"/>
              <a:gd name="connsiteX6" fmla="*/ 0 w 3978493"/>
              <a:gd name="connsiteY6" fmla="*/ 88199 h 5217951"/>
              <a:gd name="connsiteX0" fmla="*/ 0 w 4344832"/>
              <a:gd name="connsiteY0" fmla="*/ 88199 h 5217951"/>
              <a:gd name="connsiteX1" fmla="*/ 88199 w 4344832"/>
              <a:gd name="connsiteY1" fmla="*/ 0 h 5217951"/>
              <a:gd name="connsiteX2" fmla="*/ 3710197 w 4344832"/>
              <a:gd name="connsiteY2" fmla="*/ 0 h 5217951"/>
              <a:gd name="connsiteX3" fmla="*/ 3710197 w 4344832"/>
              <a:gd name="connsiteY3" fmla="*/ 5217951 h 5217951"/>
              <a:gd name="connsiteX4" fmla="*/ 88199 w 4344832"/>
              <a:gd name="connsiteY4" fmla="*/ 5217951 h 5217951"/>
              <a:gd name="connsiteX5" fmla="*/ 0 w 4344832"/>
              <a:gd name="connsiteY5" fmla="*/ 5129752 h 5217951"/>
              <a:gd name="connsiteX6" fmla="*/ 0 w 4344832"/>
              <a:gd name="connsiteY6" fmla="*/ 88199 h 5217951"/>
              <a:gd name="connsiteX0" fmla="*/ 0 w 3978493"/>
              <a:gd name="connsiteY0" fmla="*/ 88199 h 5217951"/>
              <a:gd name="connsiteX1" fmla="*/ 88199 w 3978493"/>
              <a:gd name="connsiteY1" fmla="*/ 0 h 5217951"/>
              <a:gd name="connsiteX2" fmla="*/ 3710197 w 3978493"/>
              <a:gd name="connsiteY2" fmla="*/ 0 h 5217951"/>
              <a:gd name="connsiteX3" fmla="*/ 3710197 w 3978493"/>
              <a:gd name="connsiteY3" fmla="*/ 5217951 h 5217951"/>
              <a:gd name="connsiteX4" fmla="*/ 88199 w 3978493"/>
              <a:gd name="connsiteY4" fmla="*/ 5217951 h 5217951"/>
              <a:gd name="connsiteX5" fmla="*/ 0 w 3978493"/>
              <a:gd name="connsiteY5" fmla="*/ 5129752 h 5217951"/>
              <a:gd name="connsiteX6" fmla="*/ 0 w 3978493"/>
              <a:gd name="connsiteY6" fmla="*/ 88199 h 5217951"/>
              <a:gd name="connsiteX0" fmla="*/ 0 w 3710197"/>
              <a:gd name="connsiteY0" fmla="*/ 88199 h 5217951"/>
              <a:gd name="connsiteX1" fmla="*/ 88199 w 3710197"/>
              <a:gd name="connsiteY1" fmla="*/ 0 h 5217951"/>
              <a:gd name="connsiteX2" fmla="*/ 3710197 w 3710197"/>
              <a:gd name="connsiteY2" fmla="*/ 0 h 5217951"/>
              <a:gd name="connsiteX3" fmla="*/ 3710197 w 3710197"/>
              <a:gd name="connsiteY3" fmla="*/ 5217951 h 5217951"/>
              <a:gd name="connsiteX4" fmla="*/ 88199 w 3710197"/>
              <a:gd name="connsiteY4" fmla="*/ 5217951 h 5217951"/>
              <a:gd name="connsiteX5" fmla="*/ 0 w 3710197"/>
              <a:gd name="connsiteY5" fmla="*/ 5129752 h 5217951"/>
              <a:gd name="connsiteX6" fmla="*/ 0 w 3710197"/>
              <a:gd name="connsiteY6" fmla="*/ 88199 h 5217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10197" h="5217951">
                <a:moveTo>
                  <a:pt x="0" y="88199"/>
                </a:moveTo>
                <a:cubicBezTo>
                  <a:pt x="0" y="39488"/>
                  <a:pt x="39488" y="0"/>
                  <a:pt x="88199" y="0"/>
                </a:cubicBezTo>
                <a:lnTo>
                  <a:pt x="3710197" y="0"/>
                </a:lnTo>
                <a:lnTo>
                  <a:pt x="3710197" y="5217951"/>
                </a:lnTo>
                <a:lnTo>
                  <a:pt x="88199" y="5217951"/>
                </a:lnTo>
                <a:cubicBezTo>
                  <a:pt x="39488" y="5217951"/>
                  <a:pt x="0" y="5178463"/>
                  <a:pt x="0" y="5129752"/>
                </a:cubicBezTo>
                <a:lnTo>
                  <a:pt x="0" y="88199"/>
                </a:lnTo>
                <a:close/>
              </a:path>
            </a:pathLst>
          </a:cu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462E8B54-A087-46BD-8CCA-642ACA4C0D05}"/>
              </a:ext>
            </a:extLst>
          </p:cNvPr>
          <p:cNvSpPr/>
          <p:nvPr/>
        </p:nvSpPr>
        <p:spPr>
          <a:xfrm>
            <a:off x="5092276" y="0"/>
            <a:ext cx="2680124" cy="2931090"/>
          </a:xfrm>
          <a:custGeom>
            <a:avLst/>
            <a:gdLst>
              <a:gd name="connsiteX0" fmla="*/ 0 w 3131507"/>
              <a:gd name="connsiteY0" fmla="*/ 0 h 3424740"/>
              <a:gd name="connsiteX1" fmla="*/ 3131507 w 3131507"/>
              <a:gd name="connsiteY1" fmla="*/ 0 h 3424740"/>
              <a:gd name="connsiteX2" fmla="*/ 3131507 w 3131507"/>
              <a:gd name="connsiteY2" fmla="*/ 3424740 h 3424740"/>
              <a:gd name="connsiteX3" fmla="*/ 0 w 3131507"/>
              <a:gd name="connsiteY3" fmla="*/ 3424740 h 3424740"/>
              <a:gd name="connsiteX4" fmla="*/ 0 w 3131507"/>
              <a:gd name="connsiteY4" fmla="*/ 0 h 3424740"/>
              <a:gd name="connsiteX0" fmla="*/ 0 w 3131507"/>
              <a:gd name="connsiteY0" fmla="*/ 0 h 3424740"/>
              <a:gd name="connsiteX1" fmla="*/ 3131507 w 3131507"/>
              <a:gd name="connsiteY1" fmla="*/ 0 h 3424740"/>
              <a:gd name="connsiteX2" fmla="*/ 3131507 w 3131507"/>
              <a:gd name="connsiteY2" fmla="*/ 3424740 h 3424740"/>
              <a:gd name="connsiteX3" fmla="*/ 300625 w 3131507"/>
              <a:gd name="connsiteY3" fmla="*/ 2854806 h 3424740"/>
              <a:gd name="connsiteX4" fmla="*/ 0 w 3131507"/>
              <a:gd name="connsiteY4" fmla="*/ 0 h 34247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31507" h="3424740">
                <a:moveTo>
                  <a:pt x="0" y="0"/>
                </a:moveTo>
                <a:lnTo>
                  <a:pt x="3131507" y="0"/>
                </a:lnTo>
                <a:lnTo>
                  <a:pt x="3131507" y="3424740"/>
                </a:lnTo>
                <a:lnTo>
                  <a:pt x="300625" y="2854806"/>
                </a:lnTo>
                <a:lnTo>
                  <a:pt x="0" y="0"/>
                </a:lnTo>
                <a:close/>
              </a:path>
            </a:pathLst>
          </a:cu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FA7BD-DA02-E5EA-5AB7-84FD7E00A092}"/>
              </a:ext>
            </a:extLst>
          </p:cNvPr>
          <p:cNvSpPr>
            <a:spLocks noGrp="1"/>
          </p:cNvSpPr>
          <p:nvPr>
            <p:ph type="ctrTitle"/>
          </p:nvPr>
        </p:nvSpPr>
        <p:spPr>
          <a:xfrm>
            <a:off x="1568757" y="434929"/>
            <a:ext cx="4603665" cy="509666"/>
          </a:xfrm>
        </p:spPr>
        <p:txBody>
          <a:bodyPr>
            <a:noAutofit/>
          </a:bodyPr>
          <a:lstStyle/>
          <a:p>
            <a:pPr algn="l"/>
            <a:r>
              <a:rPr lang="en-US" sz="2800" b="1" dirty="0">
                <a:solidFill>
                  <a:srgbClr val="009D57"/>
                </a:solidFill>
              </a:rPr>
              <a:t>FUND REPORT 2025</a:t>
            </a:r>
          </a:p>
        </p:txBody>
      </p:sp>
      <p:sp>
        <p:nvSpPr>
          <p:cNvPr id="4" name="Title 1">
            <a:extLst>
              <a:ext uri="{FF2B5EF4-FFF2-40B4-BE49-F238E27FC236}">
                <a16:creationId xmlns:a16="http://schemas.microsoft.com/office/drawing/2014/main" id="{AEC23F86-C22E-E763-82D5-B7AE8DF25325}"/>
              </a:ext>
            </a:extLst>
          </p:cNvPr>
          <p:cNvSpPr txBox="1">
            <a:spLocks/>
          </p:cNvSpPr>
          <p:nvPr/>
        </p:nvSpPr>
        <p:spPr>
          <a:xfrm>
            <a:off x="283128" y="749508"/>
            <a:ext cx="3303270" cy="509666"/>
          </a:xfrm>
          <a:prstGeom prst="rect">
            <a:avLst/>
          </a:prstGeom>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endParaRPr lang="en-US" sz="2000" b="1" dirty="0"/>
          </a:p>
        </p:txBody>
      </p:sp>
      <p:sp>
        <p:nvSpPr>
          <p:cNvPr id="5" name="Title 1">
            <a:extLst>
              <a:ext uri="{FF2B5EF4-FFF2-40B4-BE49-F238E27FC236}">
                <a16:creationId xmlns:a16="http://schemas.microsoft.com/office/drawing/2014/main" id="{BDEF8DC5-FF23-BB66-8386-9CE28C6B8673}"/>
              </a:ext>
            </a:extLst>
          </p:cNvPr>
          <p:cNvSpPr txBox="1">
            <a:spLocks/>
          </p:cNvSpPr>
          <p:nvPr/>
        </p:nvSpPr>
        <p:spPr>
          <a:xfrm>
            <a:off x="1659241" y="912877"/>
            <a:ext cx="3451026" cy="324146"/>
          </a:xfrm>
          <a:prstGeom prst="roundRect">
            <a:avLst/>
          </a:prstGeom>
          <a:solidFill>
            <a:srgbClr val="482F89"/>
          </a:solidFill>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900" b="1" dirty="0">
                <a:solidFill>
                  <a:schemeClr val="bg1"/>
                </a:solidFill>
              </a:rPr>
              <a:t>Bob Skiera Memorial Fund Building Bridges Initiative Grant Program</a:t>
            </a:r>
          </a:p>
        </p:txBody>
      </p:sp>
      <p:sp>
        <p:nvSpPr>
          <p:cNvPr id="8" name="Rectangle: Rounded Corners 7">
            <a:extLst>
              <a:ext uri="{FF2B5EF4-FFF2-40B4-BE49-F238E27FC236}">
                <a16:creationId xmlns:a16="http://schemas.microsoft.com/office/drawing/2014/main" id="{E05E3E24-A994-9991-6AE6-1DE53B5A6612}"/>
              </a:ext>
            </a:extLst>
          </p:cNvPr>
          <p:cNvSpPr/>
          <p:nvPr/>
        </p:nvSpPr>
        <p:spPr>
          <a:xfrm>
            <a:off x="805628" y="2743777"/>
            <a:ext cx="1708972" cy="262316"/>
          </a:xfrm>
          <a:prstGeom prst="roundRect">
            <a:avLst/>
          </a:pr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ubtitle 2">
            <a:extLst>
              <a:ext uri="{FF2B5EF4-FFF2-40B4-BE49-F238E27FC236}">
                <a16:creationId xmlns:a16="http://schemas.microsoft.com/office/drawing/2014/main" id="{C64E1418-7C81-DAE4-6A3E-9484E32AFD14}"/>
              </a:ext>
            </a:extLst>
          </p:cNvPr>
          <p:cNvSpPr txBox="1">
            <a:spLocks/>
          </p:cNvSpPr>
          <p:nvPr/>
        </p:nvSpPr>
        <p:spPr>
          <a:xfrm>
            <a:off x="435175" y="3107671"/>
            <a:ext cx="3451026" cy="824822"/>
          </a:xfrm>
          <a:prstGeom prst="rect">
            <a:avLst/>
          </a:prstGeom>
        </p:spPr>
        <p:txBody>
          <a:bodyPr vert="horz" lIns="91440" tIns="45720" rIns="91440" bIns="45720" rtlCol="0">
            <a:normAutofit fontScale="25000" lnSpcReduction="20000"/>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lnSpc>
                <a:spcPct val="100000"/>
              </a:lnSpc>
              <a:spcBef>
                <a:spcPts val="0"/>
              </a:spcBef>
            </a:pPr>
            <a:r>
              <a:rPr lang="en-US" sz="4200" dirty="0"/>
              <a:t>January 1 – December 31, 2025: $3,676.82</a:t>
            </a:r>
          </a:p>
          <a:p>
            <a:pPr algn="l">
              <a:lnSpc>
                <a:spcPct val="100000"/>
              </a:lnSpc>
              <a:spcBef>
                <a:spcPts val="0"/>
              </a:spcBef>
            </a:pPr>
            <a:r>
              <a:rPr lang="en-US" sz="4200" dirty="0"/>
              <a:t> </a:t>
            </a:r>
          </a:p>
          <a:p>
            <a:pPr algn="l">
              <a:lnSpc>
                <a:spcPct val="100000"/>
              </a:lnSpc>
              <a:spcBef>
                <a:spcPts val="0"/>
              </a:spcBef>
            </a:pPr>
            <a:r>
              <a:rPr lang="en-US" sz="4200" b="1" dirty="0">
                <a:solidFill>
                  <a:srgbClr val="492A8A"/>
                </a:solidFill>
              </a:rPr>
              <a:t>Gifts over $500 </a:t>
            </a:r>
          </a:p>
          <a:p>
            <a:pPr lvl="0" algn="l">
              <a:spcBef>
                <a:spcPts val="0"/>
              </a:spcBef>
            </a:pPr>
            <a:r>
              <a:rPr lang="en-US" sz="4200" dirty="0"/>
              <a:t>- Dave Scharfenberger</a:t>
            </a:r>
          </a:p>
          <a:p>
            <a:pPr lvl="0" algn="l">
              <a:spcBef>
                <a:spcPts val="0"/>
              </a:spcBef>
            </a:pPr>
            <a:r>
              <a:rPr lang="en-US" sz="4200" dirty="0"/>
              <a:t>- First Choice Lawn Care, LLC</a:t>
            </a:r>
          </a:p>
          <a:p>
            <a:pPr lvl="0" algn="l">
              <a:spcBef>
                <a:spcPts val="0"/>
              </a:spcBef>
            </a:pPr>
            <a:r>
              <a:rPr lang="en-US" sz="4200" dirty="0"/>
              <a:t>- Gary Johnson</a:t>
            </a:r>
          </a:p>
          <a:p>
            <a:pPr algn="l">
              <a:lnSpc>
                <a:spcPct val="100000"/>
              </a:lnSpc>
              <a:spcBef>
                <a:spcPts val="0"/>
              </a:spcBef>
            </a:pPr>
            <a:endParaRPr lang="en-US" sz="1200" dirty="0"/>
          </a:p>
        </p:txBody>
      </p:sp>
      <p:sp>
        <p:nvSpPr>
          <p:cNvPr id="14" name="Subtitle 2">
            <a:extLst>
              <a:ext uri="{FF2B5EF4-FFF2-40B4-BE49-F238E27FC236}">
                <a16:creationId xmlns:a16="http://schemas.microsoft.com/office/drawing/2014/main" id="{C89D9D3D-BB94-1A09-3377-CC103F437A09}"/>
              </a:ext>
            </a:extLst>
          </p:cNvPr>
          <p:cNvSpPr txBox="1">
            <a:spLocks/>
          </p:cNvSpPr>
          <p:nvPr/>
        </p:nvSpPr>
        <p:spPr>
          <a:xfrm>
            <a:off x="419562" y="4422815"/>
            <a:ext cx="3451027" cy="793941"/>
          </a:xfrm>
          <a:prstGeom prst="rect">
            <a:avLst/>
          </a:prstGeom>
        </p:spPr>
        <p:txBody>
          <a:bodyPr vert="horz" lIns="91440" tIns="45720" rIns="91440" bIns="45720" rtlCol="0">
            <a:noAutofit/>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r>
              <a:rPr lang="en-US" sz="1000" dirty="0"/>
              <a:t>The Bob Skiera Memorial Fund Building Bridges Initiative and John P. White Grant was awarded to Luz Piedad Romero Duque of Fundación Jardín </a:t>
            </a:r>
            <a:r>
              <a:rPr lang="en-US" sz="1000" dirty="0" err="1"/>
              <a:t>Botánico</a:t>
            </a:r>
            <a:r>
              <a:rPr lang="en-US" sz="1000" dirty="0"/>
              <a:t> “Joaquín Antonio Uribe” de Medellín (Colombia), for the project, “Beyond the Ca: Cocreating a Healthier City with Urban Trees.” for </a:t>
            </a:r>
            <a:r>
              <a:rPr lang="en-US" sz="1000" b="1" dirty="0">
                <a:solidFill>
                  <a:srgbClr val="492A8A"/>
                </a:solidFill>
              </a:rPr>
              <a:t>$30,000</a:t>
            </a:r>
            <a:r>
              <a:rPr lang="en-US" sz="1000" dirty="0"/>
              <a:t> </a:t>
            </a:r>
            <a:endParaRPr lang="en-US" sz="1000" b="1" dirty="0">
              <a:solidFill>
                <a:srgbClr val="492A8A"/>
              </a:solidFill>
            </a:endParaRPr>
          </a:p>
        </p:txBody>
      </p:sp>
      <p:sp>
        <p:nvSpPr>
          <p:cNvPr id="15" name="Title 1">
            <a:extLst>
              <a:ext uri="{FF2B5EF4-FFF2-40B4-BE49-F238E27FC236}">
                <a16:creationId xmlns:a16="http://schemas.microsoft.com/office/drawing/2014/main" id="{39A0C526-9BFB-DE1E-FCD9-FA79B92B5E0E}"/>
              </a:ext>
            </a:extLst>
          </p:cNvPr>
          <p:cNvSpPr txBox="1">
            <a:spLocks/>
          </p:cNvSpPr>
          <p:nvPr/>
        </p:nvSpPr>
        <p:spPr>
          <a:xfrm>
            <a:off x="810595" y="2758146"/>
            <a:ext cx="2125228" cy="268097"/>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1400" b="1" dirty="0">
                <a:solidFill>
                  <a:schemeClr val="bg1"/>
                </a:solidFill>
              </a:rPr>
              <a:t>TOTAL DONATIONS</a:t>
            </a:r>
          </a:p>
        </p:txBody>
      </p:sp>
      <p:pic>
        <p:nvPicPr>
          <p:cNvPr id="17" name="Graphic 16" descr="Flying Money with solid fill">
            <a:extLst>
              <a:ext uri="{FF2B5EF4-FFF2-40B4-BE49-F238E27FC236}">
                <a16:creationId xmlns:a16="http://schemas.microsoft.com/office/drawing/2014/main" id="{B2F40BF5-BAEC-B73C-D7A2-CFF795B0EF7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35173" y="2725171"/>
            <a:ext cx="329634" cy="329634"/>
          </a:xfrm>
          <a:prstGeom prst="rect">
            <a:avLst/>
          </a:prstGeom>
        </p:spPr>
      </p:pic>
      <p:sp>
        <p:nvSpPr>
          <p:cNvPr id="25" name="Rectangle: Rounded Corners 24">
            <a:extLst>
              <a:ext uri="{FF2B5EF4-FFF2-40B4-BE49-F238E27FC236}">
                <a16:creationId xmlns:a16="http://schemas.microsoft.com/office/drawing/2014/main" id="{B5C76BC1-94AB-70AF-803E-D746CC0ED2D9}"/>
              </a:ext>
            </a:extLst>
          </p:cNvPr>
          <p:cNvSpPr/>
          <p:nvPr/>
        </p:nvSpPr>
        <p:spPr>
          <a:xfrm>
            <a:off x="805628" y="4059420"/>
            <a:ext cx="1704005" cy="260478"/>
          </a:xfrm>
          <a:prstGeom prst="roundRect">
            <a:avLst/>
          </a:pr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itle 1">
            <a:extLst>
              <a:ext uri="{FF2B5EF4-FFF2-40B4-BE49-F238E27FC236}">
                <a16:creationId xmlns:a16="http://schemas.microsoft.com/office/drawing/2014/main" id="{CADEB945-87D5-C702-B037-A36EE92C343D}"/>
              </a:ext>
            </a:extLst>
          </p:cNvPr>
          <p:cNvSpPr txBox="1">
            <a:spLocks/>
          </p:cNvSpPr>
          <p:nvPr/>
        </p:nvSpPr>
        <p:spPr>
          <a:xfrm>
            <a:off x="810595" y="4074661"/>
            <a:ext cx="1704005" cy="268097"/>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1400" b="1" dirty="0">
                <a:solidFill>
                  <a:schemeClr val="bg1"/>
                </a:solidFill>
              </a:rPr>
              <a:t>AWARDED IN 2025</a:t>
            </a:r>
          </a:p>
        </p:txBody>
      </p:sp>
      <p:pic>
        <p:nvPicPr>
          <p:cNvPr id="27" name="Graphic 26" descr="Ribbon with solid fill">
            <a:extLst>
              <a:ext uri="{FF2B5EF4-FFF2-40B4-BE49-F238E27FC236}">
                <a16:creationId xmlns:a16="http://schemas.microsoft.com/office/drawing/2014/main" id="{D769AE5D-C539-FB32-E476-FB3C97902B99}"/>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35173" y="4025876"/>
            <a:ext cx="329634" cy="329634"/>
          </a:xfrm>
          <a:prstGeom prst="rect">
            <a:avLst/>
          </a:prstGeom>
        </p:spPr>
      </p:pic>
      <p:sp>
        <p:nvSpPr>
          <p:cNvPr id="28" name="Rectangle: Rounded Corners 27">
            <a:extLst>
              <a:ext uri="{FF2B5EF4-FFF2-40B4-BE49-F238E27FC236}">
                <a16:creationId xmlns:a16="http://schemas.microsoft.com/office/drawing/2014/main" id="{FDC2CF94-24D9-D973-1A26-FB5041914FF6}"/>
              </a:ext>
            </a:extLst>
          </p:cNvPr>
          <p:cNvSpPr/>
          <p:nvPr/>
        </p:nvSpPr>
        <p:spPr>
          <a:xfrm>
            <a:off x="4105527" y="2671731"/>
            <a:ext cx="1640407" cy="306631"/>
          </a:xfrm>
          <a:prstGeom prst="roundRect">
            <a:avLst/>
          </a:pr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itle 1">
            <a:extLst>
              <a:ext uri="{FF2B5EF4-FFF2-40B4-BE49-F238E27FC236}">
                <a16:creationId xmlns:a16="http://schemas.microsoft.com/office/drawing/2014/main" id="{EB854DCA-D39F-DB9F-55C0-DD18FB71A573}"/>
              </a:ext>
            </a:extLst>
          </p:cNvPr>
          <p:cNvSpPr txBox="1">
            <a:spLocks/>
          </p:cNvSpPr>
          <p:nvPr/>
        </p:nvSpPr>
        <p:spPr>
          <a:xfrm>
            <a:off x="4089140" y="2644735"/>
            <a:ext cx="1719913" cy="333627"/>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1400" b="1" dirty="0">
                <a:solidFill>
                  <a:schemeClr val="bg1"/>
                </a:solidFill>
              </a:rPr>
              <a:t>AWARDEE DETAILS</a:t>
            </a:r>
          </a:p>
        </p:txBody>
      </p:sp>
      <p:sp>
        <p:nvSpPr>
          <p:cNvPr id="34" name="Subtitle 2">
            <a:extLst>
              <a:ext uri="{FF2B5EF4-FFF2-40B4-BE49-F238E27FC236}">
                <a16:creationId xmlns:a16="http://schemas.microsoft.com/office/drawing/2014/main" id="{4A0407CB-0E96-036B-EE13-37DB979171F0}"/>
              </a:ext>
            </a:extLst>
          </p:cNvPr>
          <p:cNvSpPr txBox="1">
            <a:spLocks/>
          </p:cNvSpPr>
          <p:nvPr/>
        </p:nvSpPr>
        <p:spPr>
          <a:xfrm>
            <a:off x="4158884" y="3107291"/>
            <a:ext cx="3584884" cy="4020397"/>
          </a:xfrm>
          <a:prstGeom prst="rect">
            <a:avLst/>
          </a:prstGeom>
        </p:spPr>
        <p:txBody>
          <a:bodyPr vert="horz" lIns="91440" tIns="45720" rIns="91440" bIns="45720" rtlCol="0" anchor="t">
            <a:noAutofit/>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r>
              <a:rPr lang="en-US" sz="1000" dirty="0">
                <a:solidFill>
                  <a:schemeClr val="bg1"/>
                </a:solidFill>
              </a:rPr>
              <a:t>Urban trees are fundamental to public health and resilience in Medellín, Colombia, a city internationally recognized for its innovations in urban greening yet where unequal access persists. While some sectors boast consolidated tree canopy coverage, </a:t>
            </a:r>
            <a:r>
              <a:rPr lang="en-US" sz="1000" dirty="0" err="1">
                <a:solidFill>
                  <a:schemeClr val="bg1"/>
                </a:solidFill>
              </a:rPr>
              <a:t>Comuna</a:t>
            </a:r>
            <a:r>
              <a:rPr lang="en-US" sz="1000" dirty="0">
                <a:solidFill>
                  <a:schemeClr val="bg1"/>
                </a:solidFill>
              </a:rPr>
              <a:t> 4- a densely populated and vulnerable neighborhood- remains disproportionately exposed to high levels of PM2.5 pollution and solar radiation, conditions that exacerbate respiratory illnesses, heat stress and environmental inequities. </a:t>
            </a:r>
            <a:endParaRPr lang="en-US" dirty="0">
              <a:solidFill>
                <a:schemeClr val="bg1"/>
              </a:solidFill>
            </a:endParaRPr>
          </a:p>
          <a:p>
            <a:pPr algn="l"/>
            <a:r>
              <a:rPr lang="en-US" sz="1000" dirty="0">
                <a:solidFill>
                  <a:schemeClr val="bg1"/>
                </a:solidFill>
              </a:rPr>
              <a:t>This transdisciplinary project employs participatory design to co-develop priorities, communication tools, and demonstrative enhancements that highlight the fundamental role of trees as living infrastructure. Our integrated approach encompasses: 1.environmental modeling of PM2.5 and solar radiation to generate robust, site-specific evidence on tree-associated benefits; 2.GIS-based analysis of ecological connectivity to map tree canopy gaps and identify opportunities for strengthening tree networks; and 3.citizen perception studies and participatory workshops in </a:t>
            </a:r>
            <a:r>
              <a:rPr lang="en-US" sz="1000" dirty="0" err="1">
                <a:solidFill>
                  <a:schemeClr val="bg1"/>
                </a:solidFill>
              </a:rPr>
              <a:t>Comuna</a:t>
            </a:r>
            <a:r>
              <a:rPr lang="en-US" sz="1000" dirty="0">
                <a:solidFill>
                  <a:schemeClr val="bg1"/>
                </a:solidFill>
              </a:rPr>
              <a:t> 4 to capture local knowledge, build legitimacy and guide priority-setting.</a:t>
            </a:r>
            <a:endParaRPr lang="en-US" dirty="0">
              <a:solidFill>
                <a:schemeClr val="bg1"/>
              </a:solidFill>
            </a:endParaRPr>
          </a:p>
          <a:p>
            <a:pPr algn="l"/>
            <a:r>
              <a:rPr lang="en-US" sz="1000" dirty="0">
                <a:solidFill>
                  <a:schemeClr val="bg1"/>
                </a:solidFill>
              </a:rPr>
              <a:t>The project will culminate in the selection and adaptation of a pre-existing green space in </a:t>
            </a:r>
            <a:r>
              <a:rPr lang="en-US" sz="1000" dirty="0" err="1">
                <a:solidFill>
                  <a:schemeClr val="bg1"/>
                </a:solidFill>
              </a:rPr>
              <a:t>Comuna</a:t>
            </a:r>
            <a:r>
              <a:rPr lang="en-US" sz="1000" dirty="0">
                <a:solidFill>
                  <a:schemeClr val="bg1"/>
                </a:solidFill>
              </a:rPr>
              <a:t> 4 which will function as a living classroom to communicate in situ how trees mitigate urban thermal stress and to provide visible examples for decision-makers, professionals, and community members. The overarching objectives are to: produce site-specific evidence on the health and climate benefits of trees; translate this evidence into transferable tools, guides, and visuals for arborists, developers, engineers, urban planners, and policymakers; demonstrate community-driven approaches that inspire future investments in equitable tree planting and strengthen the capacity of arborists and urban foresters to communicate effectively with professionals and decision-makers. </a:t>
            </a:r>
            <a:endParaRPr lang="en-US" sz="2000">
              <a:solidFill>
                <a:schemeClr val="bg1"/>
              </a:solidFill>
            </a:endParaRPr>
          </a:p>
        </p:txBody>
      </p:sp>
      <p:sp>
        <p:nvSpPr>
          <p:cNvPr id="20" name="Rectangle 19">
            <a:extLst>
              <a:ext uri="{FF2B5EF4-FFF2-40B4-BE49-F238E27FC236}">
                <a16:creationId xmlns:a16="http://schemas.microsoft.com/office/drawing/2014/main" id="{82EA4BA4-BEC7-F6A4-8DE4-B758868426C6}"/>
              </a:ext>
            </a:extLst>
          </p:cNvPr>
          <p:cNvSpPr>
            <a:spLocks noGrp="1" noRot="1" noMove="1" noResize="1" noEditPoints="1" noAdjustHandles="1" noChangeArrowheads="1" noChangeShapeType="1"/>
          </p:cNvSpPr>
          <p:nvPr/>
        </p:nvSpPr>
        <p:spPr>
          <a:xfrm>
            <a:off x="0" y="9342204"/>
            <a:ext cx="7772400" cy="716196"/>
          </a:xfrm>
          <a:prstGeom prst="rect">
            <a:avLst/>
          </a:prstGeom>
          <a:solidFill>
            <a:srgbClr val="482F8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C8287A39-FB8E-A86E-F424-F21C50B289C0}"/>
              </a:ext>
            </a:extLst>
          </p:cNvPr>
          <p:cNvSpPr txBox="1"/>
          <p:nvPr/>
        </p:nvSpPr>
        <p:spPr>
          <a:xfrm>
            <a:off x="1005722" y="9546413"/>
            <a:ext cx="3860202" cy="307777"/>
          </a:xfrm>
          <a:prstGeom prst="rect">
            <a:avLst/>
          </a:prstGeom>
          <a:noFill/>
        </p:spPr>
        <p:txBody>
          <a:bodyPr wrap="square" rtlCol="0">
            <a:spAutoFit/>
          </a:bodyPr>
          <a:lstStyle/>
          <a:p>
            <a:pPr algn="r"/>
            <a:r>
              <a:rPr lang="en-US" sz="1400" dirty="0">
                <a:solidFill>
                  <a:schemeClr val="bg1"/>
                </a:solidFill>
              </a:rPr>
              <a:t>Tree Research and Education Endowment Fund</a:t>
            </a:r>
          </a:p>
        </p:txBody>
      </p:sp>
      <p:pic>
        <p:nvPicPr>
          <p:cNvPr id="38" name="Picture 37">
            <a:extLst>
              <a:ext uri="{FF2B5EF4-FFF2-40B4-BE49-F238E27FC236}">
                <a16:creationId xmlns:a16="http://schemas.microsoft.com/office/drawing/2014/main" id="{FD8167B2-31FA-AD38-DA53-665B5D45B76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61648" y="129722"/>
            <a:ext cx="1211571" cy="1127908"/>
          </a:xfrm>
          <a:prstGeom prst="rect">
            <a:avLst/>
          </a:prstGeom>
        </p:spPr>
      </p:pic>
      <p:sp>
        <p:nvSpPr>
          <p:cNvPr id="9" name="TextBox 8">
            <a:extLst>
              <a:ext uri="{FF2B5EF4-FFF2-40B4-BE49-F238E27FC236}">
                <a16:creationId xmlns:a16="http://schemas.microsoft.com/office/drawing/2014/main" id="{54B7D0C8-33CE-A80B-2B0D-0D1BEFBAF298}"/>
              </a:ext>
            </a:extLst>
          </p:cNvPr>
          <p:cNvSpPr txBox="1"/>
          <p:nvPr/>
        </p:nvSpPr>
        <p:spPr>
          <a:xfrm>
            <a:off x="5481599" y="9438692"/>
            <a:ext cx="2169926" cy="523220"/>
          </a:xfrm>
          <a:prstGeom prst="rect">
            <a:avLst/>
          </a:prstGeom>
          <a:noFill/>
        </p:spPr>
        <p:txBody>
          <a:bodyPr wrap="square" rtlCol="0">
            <a:spAutoFit/>
          </a:bodyPr>
          <a:lstStyle/>
          <a:p>
            <a:pPr algn="r"/>
            <a:r>
              <a:rPr lang="en-US" sz="1400" dirty="0">
                <a:solidFill>
                  <a:schemeClr val="bg1"/>
                </a:solidFill>
              </a:rPr>
              <a:t>treefund.org </a:t>
            </a:r>
          </a:p>
          <a:p>
            <a:pPr algn="r"/>
            <a:r>
              <a:rPr lang="en-US" sz="1400" dirty="0">
                <a:solidFill>
                  <a:schemeClr val="bg1"/>
                </a:solidFill>
              </a:rPr>
              <a:t>treefund@treefund.org </a:t>
            </a:r>
          </a:p>
        </p:txBody>
      </p:sp>
      <p:pic>
        <p:nvPicPr>
          <p:cNvPr id="11" name="Picture 10" descr="A white tree with black background&#10;&#10;AI-generated content may be incorrect.">
            <a:extLst>
              <a:ext uri="{FF2B5EF4-FFF2-40B4-BE49-F238E27FC236}">
                <a16:creationId xmlns:a16="http://schemas.microsoft.com/office/drawing/2014/main" id="{B3A65596-7B63-A622-0571-A4604391837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852" y="9425727"/>
            <a:ext cx="629539" cy="500657"/>
          </a:xfrm>
          <a:prstGeom prst="rect">
            <a:avLst/>
          </a:prstGeom>
        </p:spPr>
      </p:pic>
      <p:sp>
        <p:nvSpPr>
          <p:cNvPr id="24" name="Title 1">
            <a:extLst>
              <a:ext uri="{FF2B5EF4-FFF2-40B4-BE49-F238E27FC236}">
                <a16:creationId xmlns:a16="http://schemas.microsoft.com/office/drawing/2014/main" id="{F792C325-0BA7-DDC2-20D7-A9DC7A309572}"/>
              </a:ext>
            </a:extLst>
          </p:cNvPr>
          <p:cNvSpPr txBox="1">
            <a:spLocks/>
          </p:cNvSpPr>
          <p:nvPr/>
        </p:nvSpPr>
        <p:spPr>
          <a:xfrm>
            <a:off x="1568757" y="116008"/>
            <a:ext cx="4603665" cy="509666"/>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2800" b="1" dirty="0">
                <a:solidFill>
                  <a:srgbClr val="009D57"/>
                </a:solidFill>
              </a:rPr>
              <a:t>RESEARCH GRANT</a:t>
            </a:r>
          </a:p>
        </p:txBody>
      </p:sp>
      <p:sp>
        <p:nvSpPr>
          <p:cNvPr id="50" name="Rectangle: Rounded Corners 49">
            <a:extLst>
              <a:ext uri="{FF2B5EF4-FFF2-40B4-BE49-F238E27FC236}">
                <a16:creationId xmlns:a16="http://schemas.microsoft.com/office/drawing/2014/main" id="{A028F9F1-ABF7-EA8E-51FB-60336FE2B146}"/>
              </a:ext>
            </a:extLst>
          </p:cNvPr>
          <p:cNvSpPr/>
          <p:nvPr/>
        </p:nvSpPr>
        <p:spPr>
          <a:xfrm>
            <a:off x="805628" y="5313556"/>
            <a:ext cx="1862416" cy="262316"/>
          </a:xfrm>
          <a:prstGeom prst="roundRect">
            <a:avLst/>
          </a:pr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ubtitle 2">
            <a:extLst>
              <a:ext uri="{FF2B5EF4-FFF2-40B4-BE49-F238E27FC236}">
                <a16:creationId xmlns:a16="http://schemas.microsoft.com/office/drawing/2014/main" id="{4A1FAC8E-66B2-7965-8294-E74A046B7F70}"/>
              </a:ext>
            </a:extLst>
          </p:cNvPr>
          <p:cNvSpPr txBox="1">
            <a:spLocks/>
          </p:cNvSpPr>
          <p:nvPr/>
        </p:nvSpPr>
        <p:spPr>
          <a:xfrm>
            <a:off x="435175" y="5677450"/>
            <a:ext cx="3451026" cy="679480"/>
          </a:xfrm>
          <a:prstGeom prst="rect">
            <a:avLst/>
          </a:prstGeom>
        </p:spPr>
        <p:txBody>
          <a:bodyPr vert="horz" lIns="91440" tIns="45720" rIns="91440" bIns="45720" rtlCol="0">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lnSpc>
                <a:spcPct val="100000"/>
              </a:lnSpc>
              <a:spcBef>
                <a:spcPts val="0"/>
              </a:spcBef>
            </a:pPr>
            <a:r>
              <a:rPr lang="en-US" sz="1200" dirty="0"/>
              <a:t>34 applications were received for this grant during the 2025 Fall Grant Application Cycle. </a:t>
            </a:r>
          </a:p>
        </p:txBody>
      </p:sp>
      <p:sp>
        <p:nvSpPr>
          <p:cNvPr id="52" name="Subtitle 2">
            <a:extLst>
              <a:ext uri="{FF2B5EF4-FFF2-40B4-BE49-F238E27FC236}">
                <a16:creationId xmlns:a16="http://schemas.microsoft.com/office/drawing/2014/main" id="{F4E53A7C-48D5-7291-F601-70066B94D194}"/>
              </a:ext>
            </a:extLst>
          </p:cNvPr>
          <p:cNvSpPr txBox="1">
            <a:spLocks/>
          </p:cNvSpPr>
          <p:nvPr/>
        </p:nvSpPr>
        <p:spPr>
          <a:xfrm>
            <a:off x="435173" y="6990430"/>
            <a:ext cx="3451027" cy="2231087"/>
          </a:xfrm>
          <a:prstGeom prst="rect">
            <a:avLst/>
          </a:prstGeom>
        </p:spPr>
        <p:txBody>
          <a:bodyPr vert="horz" lIns="91440" tIns="45720" rIns="91440" bIns="45720" rtlCol="0">
            <a:normAutofit fontScale="55000" lnSpcReduction="20000"/>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r>
              <a:rPr lang="en-US" dirty="0"/>
              <a:t>2023 Recipient, JD Brown finished his project - </a:t>
            </a:r>
            <a:r>
              <a:rPr lang="en-US" u="sng" dirty="0">
                <a:hlinkClick r:id="rId6"/>
              </a:rPr>
              <a:t>https://treefund.org/archives/23154</a:t>
            </a:r>
            <a:endParaRPr lang="en-US" dirty="0"/>
          </a:p>
          <a:p>
            <a:pPr algn="l"/>
            <a:r>
              <a:rPr lang="en-US" dirty="0"/>
              <a:t>2023 Recipient, JD Brown and Tim Beatley presented during TREE Fund Webinar Series - </a:t>
            </a:r>
            <a:r>
              <a:rPr lang="en-US" u="sng" dirty="0">
                <a:hlinkClick r:id="rId7"/>
              </a:rPr>
              <a:t>https://youtu.be/dEanWs9X-yE</a:t>
            </a:r>
            <a:r>
              <a:rPr lang="en-US" dirty="0"/>
              <a:t> in October 2025 with 1,225 people in attendance.</a:t>
            </a:r>
          </a:p>
          <a:p>
            <a:pPr algn="l"/>
            <a:r>
              <a:rPr lang="en-US" dirty="0"/>
              <a:t>2020 Recipient, Mysha Clark, PhD, and Stephanie Cadaval presented during TREE Fund Webinar Series - </a:t>
            </a:r>
            <a:r>
              <a:rPr lang="en-US" u="sng" dirty="0">
                <a:hlinkClick r:id="rId8"/>
              </a:rPr>
              <a:t>https://www.youtube.com/watch?v=UalSAZrkZH0</a:t>
            </a:r>
            <a:r>
              <a:rPr lang="en-US" dirty="0"/>
              <a:t> in May 2025 with 1,003 people in attendance</a:t>
            </a:r>
          </a:p>
          <a:p>
            <a:pPr algn="l"/>
            <a:r>
              <a:rPr lang="en-US" dirty="0"/>
              <a:t>2021 and 2019 recipients, Lindsay Darling and Jason Gordon, presented in a TREE Fund Webinar Series as a panel, in partnership with American Forests, </a:t>
            </a:r>
            <a:r>
              <a:rPr lang="en-US" u="sng" dirty="0">
                <a:hlinkClick r:id="rId9"/>
              </a:rPr>
              <a:t>https://www.youtube.com/watch?v=9-8va0qklEs</a:t>
            </a:r>
            <a:r>
              <a:rPr lang="en-US" dirty="0"/>
              <a:t> in July 2025 with 790 people in attendance</a:t>
            </a:r>
          </a:p>
        </p:txBody>
      </p:sp>
      <p:sp>
        <p:nvSpPr>
          <p:cNvPr id="53" name="Title 1">
            <a:extLst>
              <a:ext uri="{FF2B5EF4-FFF2-40B4-BE49-F238E27FC236}">
                <a16:creationId xmlns:a16="http://schemas.microsoft.com/office/drawing/2014/main" id="{B2715AD3-EB07-620D-0F66-AF5D1B9FC734}"/>
              </a:ext>
            </a:extLst>
          </p:cNvPr>
          <p:cNvSpPr txBox="1">
            <a:spLocks/>
          </p:cNvSpPr>
          <p:nvPr/>
        </p:nvSpPr>
        <p:spPr>
          <a:xfrm>
            <a:off x="786839" y="5333644"/>
            <a:ext cx="2125228" cy="268097"/>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1400" b="1" dirty="0">
                <a:solidFill>
                  <a:schemeClr val="bg1"/>
                </a:solidFill>
              </a:rPr>
              <a:t>APPLICATIONS</a:t>
            </a:r>
          </a:p>
        </p:txBody>
      </p:sp>
      <p:pic>
        <p:nvPicPr>
          <p:cNvPr id="54" name="Graphic 53" descr="Badge 1 with solid fill">
            <a:extLst>
              <a:ext uri="{FF2B5EF4-FFF2-40B4-BE49-F238E27FC236}">
                <a16:creationId xmlns:a16="http://schemas.microsoft.com/office/drawing/2014/main" id="{3EF1D7AE-F49F-B08E-176A-CFA11BC9BC6E}"/>
              </a:ext>
            </a:extLst>
          </p:cNvPr>
          <p:cNvPicPr>
            <a:picLocks noChangeAspect="1"/>
          </p:cNvPicPr>
          <p:nvPr/>
        </p:nvPicPr>
        <p:blipFill>
          <a:blip>
            <a:extLst>
              <a:ext uri="{96DAC541-7B7A-43D3-8B79-37D633B846F1}">
                <asvg:svgBlip xmlns:asvg="http://schemas.microsoft.com/office/drawing/2016/SVG/main" r:embed="rId10"/>
              </a:ext>
            </a:extLst>
          </a:blip>
          <a:srcRect/>
          <a:stretch/>
        </p:blipFill>
        <p:spPr>
          <a:xfrm>
            <a:off x="435173" y="5294950"/>
            <a:ext cx="329634" cy="329634"/>
          </a:xfrm>
          <a:prstGeom prst="rect">
            <a:avLst/>
          </a:prstGeom>
        </p:spPr>
      </p:pic>
      <p:pic>
        <p:nvPicPr>
          <p:cNvPr id="57" name="Graphic 56" descr="Badge with solid fill">
            <a:extLst>
              <a:ext uri="{FF2B5EF4-FFF2-40B4-BE49-F238E27FC236}">
                <a16:creationId xmlns:a16="http://schemas.microsoft.com/office/drawing/2014/main" id="{2C69B850-72AB-C026-6E99-5A2436469170}"/>
              </a:ext>
            </a:extLst>
          </p:cNvPr>
          <p:cNvPicPr>
            <a:picLocks noChangeAspect="1"/>
          </p:cNvPicPr>
          <p:nvPr/>
        </p:nvPicPr>
        <p:blipFill>
          <a:blip>
            <a:extLst>
              <a:ext uri="{96DAC541-7B7A-43D3-8B79-37D633B846F1}">
                <asvg:svgBlip xmlns:asvg="http://schemas.microsoft.com/office/drawing/2016/SVG/main" r:embed="rId11"/>
              </a:ext>
            </a:extLst>
          </a:blip>
          <a:srcRect/>
          <a:stretch/>
        </p:blipFill>
        <p:spPr>
          <a:xfrm>
            <a:off x="435173" y="6565845"/>
            <a:ext cx="329634" cy="329634"/>
          </a:xfrm>
          <a:prstGeom prst="rect">
            <a:avLst/>
          </a:prstGeom>
        </p:spPr>
      </p:pic>
      <p:sp>
        <p:nvSpPr>
          <p:cNvPr id="65" name="Rectangle: Rounded Corners 64">
            <a:extLst>
              <a:ext uri="{FF2B5EF4-FFF2-40B4-BE49-F238E27FC236}">
                <a16:creationId xmlns:a16="http://schemas.microsoft.com/office/drawing/2014/main" id="{73F82359-5388-D369-4906-6F903DF75B59}"/>
              </a:ext>
            </a:extLst>
          </p:cNvPr>
          <p:cNvSpPr/>
          <p:nvPr/>
        </p:nvSpPr>
        <p:spPr>
          <a:xfrm>
            <a:off x="805628" y="6597551"/>
            <a:ext cx="1862416" cy="262316"/>
          </a:xfrm>
          <a:prstGeom prst="roundRect">
            <a:avLst/>
          </a:prstGeom>
          <a:solidFill>
            <a:srgbClr val="009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itle 1">
            <a:extLst>
              <a:ext uri="{FF2B5EF4-FFF2-40B4-BE49-F238E27FC236}">
                <a16:creationId xmlns:a16="http://schemas.microsoft.com/office/drawing/2014/main" id="{4019A509-23A5-EF8B-7C4B-89A69F60659F}"/>
              </a:ext>
            </a:extLst>
          </p:cNvPr>
          <p:cNvSpPr txBox="1">
            <a:spLocks/>
          </p:cNvSpPr>
          <p:nvPr/>
        </p:nvSpPr>
        <p:spPr>
          <a:xfrm>
            <a:off x="786839" y="6617639"/>
            <a:ext cx="2125228" cy="268097"/>
          </a:xfrm>
          <a:prstGeom prst="rect">
            <a:avLst/>
          </a:prstGeom>
        </p:spPr>
        <p:txBody>
          <a:bodyPr vert="horz" lIns="91440" tIns="45720" rIns="91440" bIns="45720" rtlCol="0" anchor="b">
            <a:no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r>
              <a:rPr lang="en-US" sz="1400" b="1" dirty="0">
                <a:solidFill>
                  <a:schemeClr val="bg1"/>
                </a:solidFill>
              </a:rPr>
              <a:t>ADDITIONAL REPORTS</a:t>
            </a:r>
          </a:p>
        </p:txBody>
      </p:sp>
      <p:sp>
        <p:nvSpPr>
          <p:cNvPr id="69" name="Subtitle 2">
            <a:extLst>
              <a:ext uri="{FF2B5EF4-FFF2-40B4-BE49-F238E27FC236}">
                <a16:creationId xmlns:a16="http://schemas.microsoft.com/office/drawing/2014/main" id="{A1C3CBFC-0973-8EE2-2A53-E6478BF6AB9F}"/>
              </a:ext>
            </a:extLst>
          </p:cNvPr>
          <p:cNvSpPr txBox="1">
            <a:spLocks/>
          </p:cNvSpPr>
          <p:nvPr/>
        </p:nvSpPr>
        <p:spPr>
          <a:xfrm>
            <a:off x="1473219" y="1324143"/>
            <a:ext cx="3619056" cy="1266159"/>
          </a:xfrm>
          <a:prstGeom prst="rect">
            <a:avLst/>
          </a:prstGeom>
        </p:spPr>
        <p:txBody>
          <a:bodyPr vert="horz" lIns="91440" tIns="45720" rIns="91440" bIns="45720" rtlCol="0" anchor="t">
            <a:noAutofit/>
          </a:bodyPr>
          <a:lstStyle>
            <a:lvl1pPr marL="0" indent="0" algn="ctr" defTabSz="777240" rtl="0" eaLnBrk="1" latinLnBrk="0" hangingPunct="1">
              <a:lnSpc>
                <a:spcPct val="90000"/>
              </a:lnSpc>
              <a:spcBef>
                <a:spcPts val="850"/>
              </a:spcBef>
              <a:buFont typeface="Arial" panose="020B0604020202020204" pitchFamily="34" charset="0"/>
              <a:buNone/>
              <a:defRPr sz="2040" kern="1200">
                <a:solidFill>
                  <a:schemeClr val="tx1"/>
                </a:solidFill>
                <a:latin typeface="+mn-lt"/>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pPr algn="l">
              <a:lnSpc>
                <a:spcPct val="100000"/>
              </a:lnSpc>
              <a:spcBef>
                <a:spcPts val="0"/>
              </a:spcBef>
            </a:pPr>
            <a:r>
              <a:rPr lang="en-US" sz="1000" dirty="0"/>
              <a:t>The Initiative is intended to help arborists and urban foresters communicate the value of trees and urban forests through engagement via collaborative research and other projects with public works officials, risk assessment professionals, civil engineers, wildlife researchers, soil scientists and others. The maximum award value of grants under the Building Bridges Initiative is $30,000, with $25,000 provided annually by the Bob Skiera Memorial Fund and $5,000 provided annually by the John White Memorial Fund.</a:t>
            </a:r>
            <a:endParaRPr lang="en-US" sz="1000"/>
          </a:p>
        </p:txBody>
      </p:sp>
      <p:sp>
        <p:nvSpPr>
          <p:cNvPr id="12" name="AutoShape 8" descr="WAA Color Lg Transparent Grayscale">
            <a:extLst>
              <a:ext uri="{FF2B5EF4-FFF2-40B4-BE49-F238E27FC236}">
                <a16:creationId xmlns:a16="http://schemas.microsoft.com/office/drawing/2014/main" id="{E0081188-BD19-3E58-E6A0-CA68F249D19D}"/>
              </a:ext>
            </a:extLst>
          </p:cNvPr>
          <p:cNvSpPr>
            <a:spLocks noChangeAspect="1" noChangeArrowheads="1"/>
          </p:cNvSpPr>
          <p:nvPr/>
        </p:nvSpPr>
        <p:spPr bwMode="auto">
          <a:xfrm>
            <a:off x="3733800" y="4876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8" name="Picture 17">
            <a:extLst>
              <a:ext uri="{FF2B5EF4-FFF2-40B4-BE49-F238E27FC236}">
                <a16:creationId xmlns:a16="http://schemas.microsoft.com/office/drawing/2014/main" id="{25776AC6-AC34-5BBB-B32A-F58FF2708A0A}"/>
              </a:ext>
            </a:extLst>
          </p:cNvPr>
          <p:cNvPicPr>
            <a:picLocks noChangeAspect="1"/>
          </p:cNvPicPr>
          <p:nvPr/>
        </p:nvPicPr>
        <p:blipFill>
          <a:blip r:embed="rId12"/>
          <a:stretch>
            <a:fillRect/>
          </a:stretch>
        </p:blipFill>
        <p:spPr>
          <a:xfrm>
            <a:off x="460408" y="1364908"/>
            <a:ext cx="814050" cy="642195"/>
          </a:xfrm>
          <a:prstGeom prst="rect">
            <a:avLst/>
          </a:prstGeom>
        </p:spPr>
      </p:pic>
      <p:pic>
        <p:nvPicPr>
          <p:cNvPr id="1034" name="Picture 10" descr="Florida Chapter International Society of Arboriculture logo">
            <a:extLst>
              <a:ext uri="{FF2B5EF4-FFF2-40B4-BE49-F238E27FC236}">
                <a16:creationId xmlns:a16="http://schemas.microsoft.com/office/drawing/2014/main" id="{EBCCD095-3BC1-7558-28AD-64E8FCFCE7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929" y="2093501"/>
            <a:ext cx="559553" cy="41155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79A1D54E-E673-58DF-E140-E19DA278D91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524155" y="237432"/>
            <a:ext cx="1979333" cy="1979333"/>
          </a:xfrm>
          <a:prstGeom prst="rect">
            <a:avLst/>
          </a:prstGeom>
        </p:spPr>
      </p:pic>
    </p:spTree>
    <p:extLst>
      <p:ext uri="{BB962C8B-B14F-4D97-AF65-F5344CB8AC3E}">
        <p14:creationId xmlns:p14="http://schemas.microsoft.com/office/powerpoint/2010/main" val="31275214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8AC1EC7BF60945B056F4B7A5BACC90" ma:contentTypeVersion="19" ma:contentTypeDescription="Create a new document." ma:contentTypeScope="" ma:versionID="309e2bfa30137652e00dbb5ae6542df7">
  <xsd:schema xmlns:xsd="http://www.w3.org/2001/XMLSchema" xmlns:xs="http://www.w3.org/2001/XMLSchema" xmlns:p="http://schemas.microsoft.com/office/2006/metadata/properties" xmlns:ns2="599f2532-700e-446e-be4e-29f87ed1a12d" xmlns:ns3="aff80d7a-31a2-4015-80c1-0c68865af265" targetNamespace="http://schemas.microsoft.com/office/2006/metadata/properties" ma:root="true" ma:fieldsID="6de548c0c502dc39b9fdd50fd2cfa97c" ns2:_="" ns3:_="">
    <xsd:import namespace="599f2532-700e-446e-be4e-29f87ed1a12d"/>
    <xsd:import namespace="aff80d7a-31a2-4015-80c1-0c68865af2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SharedWithUsers" minOccurs="0"/>
                <xsd:element ref="ns3:SharedWithDetails" minOccurs="0"/>
                <xsd:element ref="ns2:MediaServiceObjectDetectorVersions" minOccurs="0"/>
                <xsd:element ref="ns2:MediaServiceSearchProperties" minOccurs="0"/>
                <xsd:element ref="ns2:DAte_x002f_Tim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f2532-700e-446e-be4e-29f87ed1a1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6a02f57b-6488-4491-86ec-7d4f109f7f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DAte_x002f_Time" ma:index="24" nillable="true" ma:displayName="Date/Time" ma:format="DateOnly" ma:internalName="DAte_x002f_Time">
      <xsd:simpleType>
        <xsd:restriction base="dms:DateTim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f80d7a-31a2-4015-80c1-0c68865af265"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_x002f_Time xmlns="599f2532-700e-446e-be4e-29f87ed1a12d" xsi:nil="true"/>
    <lcf76f155ced4ddcb4097134ff3c332f xmlns="599f2532-700e-446e-be4e-29f87ed1a12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B6CCAB3-C0CF-404B-983C-7CB323D65A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f2532-700e-446e-be4e-29f87ed1a12d"/>
    <ds:schemaRef ds:uri="aff80d7a-31a2-4015-80c1-0c68865af2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FF7308-1CBE-451E-8C72-F952EAEA5BF0}">
  <ds:schemaRefs>
    <ds:schemaRef ds:uri="http://schemas.microsoft.com/sharepoint/v3/contenttype/forms"/>
  </ds:schemaRefs>
</ds:datastoreItem>
</file>

<file path=customXml/itemProps3.xml><?xml version="1.0" encoding="utf-8"?>
<ds:datastoreItem xmlns:ds="http://schemas.openxmlformats.org/officeDocument/2006/customXml" ds:itemID="{E5F2B3C0-4A6B-4F0A-B699-A2616A95F5D4}">
  <ds:schemaRefs>
    <ds:schemaRef ds:uri="599f2532-700e-446e-be4e-29f87ed1a12d"/>
    <ds:schemaRef ds:uri="http://purl.org/dc/dcmitype/"/>
    <ds:schemaRef ds:uri="http://schemas.microsoft.com/office/2006/documentManagement/types"/>
    <ds:schemaRef ds:uri="http://schemas.microsoft.com/office/2006/metadata/properties"/>
    <ds:schemaRef ds:uri="http://purl.org/dc/terms/"/>
    <ds:schemaRef ds:uri="http://purl.org/dc/elements/1.1/"/>
    <ds:schemaRef ds:uri="aff80d7a-31a2-4015-80c1-0c68865af265"/>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638</TotalTime>
  <Words>645</Words>
  <Application>Microsoft Office PowerPoint</Application>
  <PresentationFormat>Custom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FUND REPORT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Brandon Moore</dc:creator>
  <cp:lastModifiedBy>Jonathan Cain</cp:lastModifiedBy>
  <cp:revision>20</cp:revision>
  <dcterms:created xsi:type="dcterms:W3CDTF">2025-05-12T14:51:03Z</dcterms:created>
  <dcterms:modified xsi:type="dcterms:W3CDTF">2026-03-13T14:00:15Z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0x0101000A8AC1EC7BF60945B056F4B7A5BACC90</vt:lpwstr>
  </property>
  <property fmtid="{D5CDD505-2E9C-101B-9397-08002B2CF9AE}" pid="3" name="MediaServiceImageTags">
    <vt:lpwstr/>
  </property>
</Properties>
</file>